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A14FC-7524-49B0-81CA-12BA9276D23D}" type="doc">
      <dgm:prSet loTypeId="urn:microsoft.com/office/officeart/2005/8/layout/radial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361F66F5-F762-4CCD-B6C0-325137407AB6}">
      <dgm:prSet phldrT="[Texto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s-ES" dirty="0"/>
            <a:t>Valores personales</a:t>
          </a:r>
        </a:p>
      </dgm:t>
    </dgm:pt>
    <dgm:pt modelId="{AE262CCE-D4D2-4306-BCF4-2D990C55A358}" type="parTrans" cxnId="{B31F0535-C6A9-44A3-B308-76C6734E712D}">
      <dgm:prSet/>
      <dgm:spPr/>
      <dgm:t>
        <a:bodyPr/>
        <a:lstStyle/>
        <a:p>
          <a:endParaRPr lang="es-ES"/>
        </a:p>
      </dgm:t>
    </dgm:pt>
    <dgm:pt modelId="{01DECF28-7CB9-4E91-BD88-ABCE77E67222}" type="sibTrans" cxnId="{B31F0535-C6A9-44A3-B308-76C6734E712D}">
      <dgm:prSet/>
      <dgm:spPr/>
      <dgm:t>
        <a:bodyPr/>
        <a:lstStyle/>
        <a:p>
          <a:endParaRPr lang="es-ES"/>
        </a:p>
      </dgm:t>
    </dgm:pt>
    <dgm:pt modelId="{3550A8D5-B533-4024-BC07-9E1EF6DFB6E4}">
      <dgm:prSet phldrT="[Texto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s-ES"/>
            <a:t>1. Responsable: entrego los trabajos a tiempo </a:t>
          </a:r>
        </a:p>
      </dgm:t>
    </dgm:pt>
    <dgm:pt modelId="{F8A1CC10-A304-42F4-8C5D-A8169A0F4AB2}" type="parTrans" cxnId="{E97189CB-02CF-4C80-9311-ED5C3E516234}">
      <dgm:prSet/>
      <dgm:spPr/>
      <dgm:t>
        <a:bodyPr/>
        <a:lstStyle/>
        <a:p>
          <a:endParaRPr lang="es-ES"/>
        </a:p>
      </dgm:t>
    </dgm:pt>
    <dgm:pt modelId="{B4509C37-76C7-4DAE-AB1F-FE7C5FA01436}" type="sibTrans" cxnId="{E97189CB-02CF-4C80-9311-ED5C3E516234}">
      <dgm:prSet/>
      <dgm:spPr/>
      <dgm:t>
        <a:bodyPr/>
        <a:lstStyle/>
        <a:p>
          <a:endParaRPr lang="es-ES"/>
        </a:p>
      </dgm:t>
    </dgm:pt>
    <dgm:pt modelId="{32AB9391-9E0C-4BA7-B29C-85BD747A48E7}">
      <dgm:prSet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ES"/>
            <a:t>3</a:t>
          </a:r>
        </a:p>
      </dgm:t>
    </dgm:pt>
    <dgm:pt modelId="{70621FE0-08B5-4610-8C8D-1EBEB4212DEC}" type="parTrans" cxnId="{07C8CFCF-A1C5-4012-AA5E-0A8975242609}">
      <dgm:prSet/>
      <dgm:spPr/>
      <dgm:t>
        <a:bodyPr/>
        <a:lstStyle/>
        <a:p>
          <a:endParaRPr lang="es-ES"/>
        </a:p>
      </dgm:t>
    </dgm:pt>
    <dgm:pt modelId="{FD0C26F4-1C5A-4073-AB73-80621936EBB5}" type="sibTrans" cxnId="{07C8CFCF-A1C5-4012-AA5E-0A8975242609}">
      <dgm:prSet/>
      <dgm:spPr/>
      <dgm:t>
        <a:bodyPr/>
        <a:lstStyle/>
        <a:p>
          <a:endParaRPr lang="es-ES"/>
        </a:p>
      </dgm:t>
    </dgm:pt>
    <dgm:pt modelId="{E8AFD32C-FDA5-4EE8-9C02-7B750730A60E}">
      <dgm:prSet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ES"/>
            <a:t>4</a:t>
          </a:r>
        </a:p>
      </dgm:t>
    </dgm:pt>
    <dgm:pt modelId="{99168B8E-FBF7-4EC4-9B58-439F5B53FF84}" type="parTrans" cxnId="{282C1B44-D989-43C9-AE62-35361F73F35A}">
      <dgm:prSet/>
      <dgm:spPr/>
      <dgm:t>
        <a:bodyPr/>
        <a:lstStyle/>
        <a:p>
          <a:endParaRPr lang="es-ES"/>
        </a:p>
      </dgm:t>
    </dgm:pt>
    <dgm:pt modelId="{D0C1BA81-FC75-4276-B891-6B32E114B691}" type="sibTrans" cxnId="{282C1B44-D989-43C9-AE62-35361F73F35A}">
      <dgm:prSet/>
      <dgm:spPr/>
      <dgm:t>
        <a:bodyPr/>
        <a:lstStyle/>
        <a:p>
          <a:endParaRPr lang="es-ES"/>
        </a:p>
      </dgm:t>
    </dgm:pt>
    <dgm:pt modelId="{9DC7A710-A8F2-4CEA-AFBB-EC430EB15F46}">
      <dgm:prSet/>
      <dgm:spPr/>
      <dgm:t>
        <a:bodyPr/>
        <a:lstStyle/>
        <a:p>
          <a:r>
            <a:rPr lang="es-ES"/>
            <a:t>5</a:t>
          </a:r>
        </a:p>
      </dgm:t>
    </dgm:pt>
    <dgm:pt modelId="{BBB32B6D-3177-413C-8837-AA1AAF63D4A8}" type="parTrans" cxnId="{9E87D339-568B-42FC-B293-BCCAA6CF1BF7}">
      <dgm:prSet/>
      <dgm:spPr/>
      <dgm:t>
        <a:bodyPr/>
        <a:lstStyle/>
        <a:p>
          <a:endParaRPr lang="es-ES"/>
        </a:p>
      </dgm:t>
    </dgm:pt>
    <dgm:pt modelId="{33BBDD7C-4A3B-4E71-B701-0BB9A299EA52}" type="sibTrans" cxnId="{9E87D339-568B-42FC-B293-BCCAA6CF1BF7}">
      <dgm:prSet/>
      <dgm:spPr/>
      <dgm:t>
        <a:bodyPr/>
        <a:lstStyle/>
        <a:p>
          <a:endParaRPr lang="es-ES"/>
        </a:p>
      </dgm:t>
    </dgm:pt>
    <dgm:pt modelId="{84B24C81-5A5A-42E3-A25B-7A014911BD11}">
      <dgm:prSet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s-ES"/>
            <a:t>2</a:t>
          </a:r>
        </a:p>
      </dgm:t>
    </dgm:pt>
    <dgm:pt modelId="{8370B9C5-F86D-4B2E-839A-C1FD41EAE98F}" type="parTrans" cxnId="{F0FE8428-0D2D-44BE-B4C6-13D8F3EF969F}">
      <dgm:prSet/>
      <dgm:spPr/>
      <dgm:t>
        <a:bodyPr/>
        <a:lstStyle/>
        <a:p>
          <a:endParaRPr lang="es-ES"/>
        </a:p>
      </dgm:t>
    </dgm:pt>
    <dgm:pt modelId="{C134B954-EDDD-4888-A88A-407DD7A0A73B}" type="sibTrans" cxnId="{F0FE8428-0D2D-44BE-B4C6-13D8F3EF969F}">
      <dgm:prSet/>
      <dgm:spPr/>
      <dgm:t>
        <a:bodyPr/>
        <a:lstStyle/>
        <a:p>
          <a:endParaRPr lang="es-ES"/>
        </a:p>
      </dgm:t>
    </dgm:pt>
    <dgm:pt modelId="{6815072C-9D60-4572-ABAB-9DEDA2F371F1}" type="pres">
      <dgm:prSet presAssocID="{661A14FC-7524-49B0-81CA-12BA9276D23D}" presName="composite" presStyleCnt="0">
        <dgm:presLayoutVars>
          <dgm:chMax val="1"/>
          <dgm:dir/>
          <dgm:resizeHandles val="exact"/>
        </dgm:presLayoutVars>
      </dgm:prSet>
      <dgm:spPr/>
    </dgm:pt>
    <dgm:pt modelId="{E37BB144-417B-491E-BFCC-FE88F1D9F2A6}" type="pres">
      <dgm:prSet presAssocID="{661A14FC-7524-49B0-81CA-12BA9276D23D}" presName="radial" presStyleCnt="0">
        <dgm:presLayoutVars>
          <dgm:animLvl val="ctr"/>
        </dgm:presLayoutVars>
      </dgm:prSet>
      <dgm:spPr/>
    </dgm:pt>
    <dgm:pt modelId="{4E30C417-01C3-4D5A-B8A2-47B13432FC8E}" type="pres">
      <dgm:prSet presAssocID="{361F66F5-F762-4CCD-B6C0-325137407AB6}" presName="centerShape" presStyleLbl="vennNode1" presStyleIdx="0" presStyleCnt="6" custLinFactNeighborX="-6514" custLinFactNeighborY="6188"/>
      <dgm:spPr/>
    </dgm:pt>
    <dgm:pt modelId="{7E165E86-330F-46F6-9A7D-517B41FEE10E}" type="pres">
      <dgm:prSet presAssocID="{3550A8D5-B533-4024-BC07-9E1EF6DFB6E4}" presName="node" presStyleLbl="vennNode1" presStyleIdx="1" presStyleCnt="6">
        <dgm:presLayoutVars>
          <dgm:bulletEnabled val="1"/>
        </dgm:presLayoutVars>
      </dgm:prSet>
      <dgm:spPr/>
    </dgm:pt>
    <dgm:pt modelId="{41FF32B0-4CFD-41A0-B881-C50CDF687285}" type="pres">
      <dgm:prSet presAssocID="{84B24C81-5A5A-42E3-A25B-7A014911BD11}" presName="node" presStyleLbl="vennNode1" presStyleIdx="2" presStyleCnt="6">
        <dgm:presLayoutVars>
          <dgm:bulletEnabled val="1"/>
        </dgm:presLayoutVars>
      </dgm:prSet>
      <dgm:spPr/>
    </dgm:pt>
    <dgm:pt modelId="{C3B8B8DA-C27C-486A-9D9E-609AF5735C9E}" type="pres">
      <dgm:prSet presAssocID="{32AB9391-9E0C-4BA7-B29C-85BD747A48E7}" presName="node" presStyleLbl="vennNode1" presStyleIdx="3" presStyleCnt="6">
        <dgm:presLayoutVars>
          <dgm:bulletEnabled val="1"/>
        </dgm:presLayoutVars>
      </dgm:prSet>
      <dgm:spPr/>
    </dgm:pt>
    <dgm:pt modelId="{6E6EE1E5-17D7-42C6-9E20-FA1DBE185C2D}" type="pres">
      <dgm:prSet presAssocID="{E8AFD32C-FDA5-4EE8-9C02-7B750730A60E}" presName="node" presStyleLbl="vennNode1" presStyleIdx="4" presStyleCnt="6" custRadScaleRad="92647" custRadScaleInc="14145">
        <dgm:presLayoutVars>
          <dgm:bulletEnabled val="1"/>
        </dgm:presLayoutVars>
      </dgm:prSet>
      <dgm:spPr/>
    </dgm:pt>
    <dgm:pt modelId="{5281C5BF-9620-4677-8C55-5320D831EA9B}" type="pres">
      <dgm:prSet presAssocID="{9DC7A710-A8F2-4CEA-AFBB-EC430EB15F46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78A5D611-4FD5-4292-B098-965E5B1C05F3}" type="presOf" srcId="{84B24C81-5A5A-42E3-A25B-7A014911BD11}" destId="{41FF32B0-4CFD-41A0-B881-C50CDF687285}" srcOrd="0" destOrd="0" presId="urn:microsoft.com/office/officeart/2005/8/layout/radial3"/>
    <dgm:cxn modelId="{9CB52A18-CC5C-431D-8CE7-3CD05A04983A}" type="presOf" srcId="{E8AFD32C-FDA5-4EE8-9C02-7B750730A60E}" destId="{6E6EE1E5-17D7-42C6-9E20-FA1DBE185C2D}" srcOrd="0" destOrd="0" presId="urn:microsoft.com/office/officeart/2005/8/layout/radial3"/>
    <dgm:cxn modelId="{9912A326-E496-4B0C-865A-55C1BD2170F1}" type="presOf" srcId="{3550A8D5-B533-4024-BC07-9E1EF6DFB6E4}" destId="{7E165E86-330F-46F6-9A7D-517B41FEE10E}" srcOrd="0" destOrd="0" presId="urn:microsoft.com/office/officeart/2005/8/layout/radial3"/>
    <dgm:cxn modelId="{F0FE8428-0D2D-44BE-B4C6-13D8F3EF969F}" srcId="{361F66F5-F762-4CCD-B6C0-325137407AB6}" destId="{84B24C81-5A5A-42E3-A25B-7A014911BD11}" srcOrd="1" destOrd="0" parTransId="{8370B9C5-F86D-4B2E-839A-C1FD41EAE98F}" sibTransId="{C134B954-EDDD-4888-A88A-407DD7A0A73B}"/>
    <dgm:cxn modelId="{6BB8832A-BBED-459A-BB6E-2CB02B9B0140}" type="presOf" srcId="{361F66F5-F762-4CCD-B6C0-325137407AB6}" destId="{4E30C417-01C3-4D5A-B8A2-47B13432FC8E}" srcOrd="0" destOrd="0" presId="urn:microsoft.com/office/officeart/2005/8/layout/radial3"/>
    <dgm:cxn modelId="{910AFC2A-2C33-45CA-82AF-F9583BA31CDF}" type="presOf" srcId="{9DC7A710-A8F2-4CEA-AFBB-EC430EB15F46}" destId="{5281C5BF-9620-4677-8C55-5320D831EA9B}" srcOrd="0" destOrd="0" presId="urn:microsoft.com/office/officeart/2005/8/layout/radial3"/>
    <dgm:cxn modelId="{B31F0535-C6A9-44A3-B308-76C6734E712D}" srcId="{661A14FC-7524-49B0-81CA-12BA9276D23D}" destId="{361F66F5-F762-4CCD-B6C0-325137407AB6}" srcOrd="0" destOrd="0" parTransId="{AE262CCE-D4D2-4306-BCF4-2D990C55A358}" sibTransId="{01DECF28-7CB9-4E91-BD88-ABCE77E67222}"/>
    <dgm:cxn modelId="{9E87D339-568B-42FC-B293-BCCAA6CF1BF7}" srcId="{361F66F5-F762-4CCD-B6C0-325137407AB6}" destId="{9DC7A710-A8F2-4CEA-AFBB-EC430EB15F46}" srcOrd="4" destOrd="0" parTransId="{BBB32B6D-3177-413C-8837-AA1AAF63D4A8}" sibTransId="{33BBDD7C-4A3B-4E71-B701-0BB9A299EA52}"/>
    <dgm:cxn modelId="{91F1FB43-9C70-4040-AF6A-68D25B91DF52}" type="presOf" srcId="{32AB9391-9E0C-4BA7-B29C-85BD747A48E7}" destId="{C3B8B8DA-C27C-486A-9D9E-609AF5735C9E}" srcOrd="0" destOrd="0" presId="urn:microsoft.com/office/officeart/2005/8/layout/radial3"/>
    <dgm:cxn modelId="{282C1B44-D989-43C9-AE62-35361F73F35A}" srcId="{361F66F5-F762-4CCD-B6C0-325137407AB6}" destId="{E8AFD32C-FDA5-4EE8-9C02-7B750730A60E}" srcOrd="3" destOrd="0" parTransId="{99168B8E-FBF7-4EC4-9B58-439F5B53FF84}" sibTransId="{D0C1BA81-FC75-4276-B891-6B32E114B691}"/>
    <dgm:cxn modelId="{D6C2376F-B6D1-4217-B156-65D5AEAB8687}" type="presOf" srcId="{661A14FC-7524-49B0-81CA-12BA9276D23D}" destId="{6815072C-9D60-4572-ABAB-9DEDA2F371F1}" srcOrd="0" destOrd="0" presId="urn:microsoft.com/office/officeart/2005/8/layout/radial3"/>
    <dgm:cxn modelId="{E97189CB-02CF-4C80-9311-ED5C3E516234}" srcId="{361F66F5-F762-4CCD-B6C0-325137407AB6}" destId="{3550A8D5-B533-4024-BC07-9E1EF6DFB6E4}" srcOrd="0" destOrd="0" parTransId="{F8A1CC10-A304-42F4-8C5D-A8169A0F4AB2}" sibTransId="{B4509C37-76C7-4DAE-AB1F-FE7C5FA01436}"/>
    <dgm:cxn modelId="{07C8CFCF-A1C5-4012-AA5E-0A8975242609}" srcId="{361F66F5-F762-4CCD-B6C0-325137407AB6}" destId="{32AB9391-9E0C-4BA7-B29C-85BD747A48E7}" srcOrd="2" destOrd="0" parTransId="{70621FE0-08B5-4610-8C8D-1EBEB4212DEC}" sibTransId="{FD0C26F4-1C5A-4073-AB73-80621936EBB5}"/>
    <dgm:cxn modelId="{2F2D6714-4A86-491E-905F-0803B2FFA49D}" type="presParOf" srcId="{6815072C-9D60-4572-ABAB-9DEDA2F371F1}" destId="{E37BB144-417B-491E-BFCC-FE88F1D9F2A6}" srcOrd="0" destOrd="0" presId="urn:microsoft.com/office/officeart/2005/8/layout/radial3"/>
    <dgm:cxn modelId="{C3376FED-E0F9-4C54-801D-CB93F39696ED}" type="presParOf" srcId="{E37BB144-417B-491E-BFCC-FE88F1D9F2A6}" destId="{4E30C417-01C3-4D5A-B8A2-47B13432FC8E}" srcOrd="0" destOrd="0" presId="urn:microsoft.com/office/officeart/2005/8/layout/radial3"/>
    <dgm:cxn modelId="{F42B9F77-06EB-4571-BDC0-B3266E657857}" type="presParOf" srcId="{E37BB144-417B-491E-BFCC-FE88F1D9F2A6}" destId="{7E165E86-330F-46F6-9A7D-517B41FEE10E}" srcOrd="1" destOrd="0" presId="urn:microsoft.com/office/officeart/2005/8/layout/radial3"/>
    <dgm:cxn modelId="{807577F4-7240-4CBE-B1C3-F042F797ECCE}" type="presParOf" srcId="{E37BB144-417B-491E-BFCC-FE88F1D9F2A6}" destId="{41FF32B0-4CFD-41A0-B881-C50CDF687285}" srcOrd="2" destOrd="0" presId="urn:microsoft.com/office/officeart/2005/8/layout/radial3"/>
    <dgm:cxn modelId="{316DF159-DA81-4D49-A253-83C9D67B0E8F}" type="presParOf" srcId="{E37BB144-417B-491E-BFCC-FE88F1D9F2A6}" destId="{C3B8B8DA-C27C-486A-9D9E-609AF5735C9E}" srcOrd="3" destOrd="0" presId="urn:microsoft.com/office/officeart/2005/8/layout/radial3"/>
    <dgm:cxn modelId="{9D05F9B5-A120-46E3-BD47-464A03DDA92C}" type="presParOf" srcId="{E37BB144-417B-491E-BFCC-FE88F1D9F2A6}" destId="{6E6EE1E5-17D7-42C6-9E20-FA1DBE185C2D}" srcOrd="4" destOrd="0" presId="urn:microsoft.com/office/officeart/2005/8/layout/radial3"/>
    <dgm:cxn modelId="{B53AAFF0-D31D-47C7-9E83-DAABDA10B8C5}" type="presParOf" srcId="{E37BB144-417B-491E-BFCC-FE88F1D9F2A6}" destId="{5281C5BF-9620-4677-8C55-5320D831EA9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0C417-01C3-4D5A-B8A2-47B13432FC8E}">
      <dsp:nvSpPr>
        <dsp:cNvPr id="0" name=""/>
        <dsp:cNvSpPr/>
      </dsp:nvSpPr>
      <dsp:spPr>
        <a:xfrm>
          <a:off x="2659273" y="1431862"/>
          <a:ext cx="2797143" cy="2797143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Valores personales</a:t>
          </a:r>
        </a:p>
      </dsp:txBody>
      <dsp:txXfrm>
        <a:off x="3068905" y="1841494"/>
        <a:ext cx="1977879" cy="1977879"/>
      </dsp:txXfrm>
    </dsp:sp>
    <dsp:sp modelId="{7E165E86-330F-46F6-9A7D-517B41FEE10E}">
      <dsp:nvSpPr>
        <dsp:cNvPr id="0" name=""/>
        <dsp:cNvSpPr/>
      </dsp:nvSpPr>
      <dsp:spPr>
        <a:xfrm>
          <a:off x="3595623" y="86298"/>
          <a:ext cx="1398571" cy="1398571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1. Responsable: entrego los trabajos a tiempo </a:t>
          </a:r>
        </a:p>
      </dsp:txBody>
      <dsp:txXfrm>
        <a:off x="3800439" y="291114"/>
        <a:ext cx="988939" cy="988939"/>
      </dsp:txXfrm>
    </dsp:sp>
    <dsp:sp modelId="{41FF32B0-4CFD-41A0-B881-C50CDF687285}">
      <dsp:nvSpPr>
        <dsp:cNvPr id="0" name=""/>
        <dsp:cNvSpPr/>
      </dsp:nvSpPr>
      <dsp:spPr>
        <a:xfrm>
          <a:off x="5326212" y="1343645"/>
          <a:ext cx="1398571" cy="1398571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2</a:t>
          </a:r>
        </a:p>
      </dsp:txBody>
      <dsp:txXfrm>
        <a:off x="5531028" y="1548461"/>
        <a:ext cx="988939" cy="988939"/>
      </dsp:txXfrm>
    </dsp:sp>
    <dsp:sp modelId="{C3B8B8DA-C27C-486A-9D9E-609AF5735C9E}">
      <dsp:nvSpPr>
        <dsp:cNvPr id="0" name=""/>
        <dsp:cNvSpPr/>
      </dsp:nvSpPr>
      <dsp:spPr>
        <a:xfrm>
          <a:off x="4665186" y="3378075"/>
          <a:ext cx="1398571" cy="1398571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3</a:t>
          </a:r>
        </a:p>
      </dsp:txBody>
      <dsp:txXfrm>
        <a:off x="4870002" y="3582891"/>
        <a:ext cx="988939" cy="988939"/>
      </dsp:txXfrm>
    </dsp:sp>
    <dsp:sp modelId="{6E6EE1E5-17D7-42C6-9E20-FA1DBE185C2D}">
      <dsp:nvSpPr>
        <dsp:cNvPr id="0" name=""/>
        <dsp:cNvSpPr/>
      </dsp:nvSpPr>
      <dsp:spPr>
        <a:xfrm>
          <a:off x="2379160" y="3073129"/>
          <a:ext cx="1398571" cy="1398571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4</a:t>
          </a:r>
        </a:p>
      </dsp:txBody>
      <dsp:txXfrm>
        <a:off x="2583976" y="3277945"/>
        <a:ext cx="988939" cy="988939"/>
      </dsp:txXfrm>
    </dsp:sp>
    <dsp:sp modelId="{5281C5BF-9620-4677-8C55-5320D831EA9B}">
      <dsp:nvSpPr>
        <dsp:cNvPr id="0" name=""/>
        <dsp:cNvSpPr/>
      </dsp:nvSpPr>
      <dsp:spPr>
        <a:xfrm>
          <a:off x="1865033" y="1343645"/>
          <a:ext cx="1398571" cy="13985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/>
            <a:t>5</a:t>
          </a:r>
        </a:p>
      </dsp:txBody>
      <dsp:txXfrm>
        <a:off x="2069849" y="1548461"/>
        <a:ext cx="988939" cy="988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049D5-6C58-47DC-B042-1E5800B6D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B65129-2E98-4240-9D3A-1D7BC0240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FCEA3C-D975-4635-9B2F-9134CC94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22285B-5894-4FED-A2C9-347F6917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4E5BA-9C9C-4110-A6C7-A1BD92ED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33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ECA90-52AB-4C54-9BB6-0114CEB7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6F425C-496D-4761-AFF8-CA86ACCAC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178184-815D-4781-A0B3-369E438C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E9772-A859-4F6A-845D-4E2A26778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7430B7-7533-41AB-BBAD-4C7290B09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81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C1F1EC-481A-42A7-B584-760B1B6E2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9B2601-4254-466C-A6A8-D45F6FC6D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59F84-DF50-4BFF-B95D-52D2BE2D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A29AC-586D-4877-8EEF-8D685295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AB3F03-2F49-4D7B-8D93-2B6319570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80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910F6-857C-43AE-A0CE-39257A147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08F97F-4D30-43DA-AB44-2C48DE38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538B0D-B556-4BBD-82A8-C426427A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387850-76E7-4081-8ED9-213B4E15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F62DD-C58B-4F5F-B4D4-4D8DEA6F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0CD62E-AF90-44F4-8218-5930F029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23D65C-E2F5-4CDA-80EA-B1B0223D4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71FB05-80EA-4F0B-B6B5-E84056D2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30E3D8-7AF4-40E3-8CDD-2570C02D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E31897-9FDE-4961-AD2C-2BF68478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83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0263E-49D7-4BC3-93FE-ADDADF5A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0BC69B-C3AD-4926-A97F-F5F4C186F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E47890-5B35-4356-AF82-31E1BD0E8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CFC5EB-2593-4A3F-83E0-B31F6DA0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CBBDC8-AECD-4915-8DDD-D0035656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EC58E7-FF06-4CE7-B534-DD9D3FD6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49F80-B850-433D-A335-5C5F6C23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CB499C-DBD0-4433-BF5D-5475933B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18835A-76F1-4033-A7F1-7857C2CA4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BD3AE4-DFCC-4D36-9FBD-6D9FFC29E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B35B24-B854-41A1-84CB-8C3D1BEF9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6159DC-631E-45D8-BA86-428F1F64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26296B-0FB2-4E46-9C1D-2C8AC46F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E2F2672-A95C-4069-927B-68C52E66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61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B0368-A5F8-4652-B012-33279357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6E9D1A-E8FF-425D-910C-870B4759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AD6433-D9C0-4EAD-93C3-C5D82493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FFAC5A-C9C9-4618-A759-6EBAAF64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82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B9FF35-9E10-4B3C-8DAF-B257F3B88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9DEEE9-7621-4389-8C34-0BF7D18E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6495882-6CA7-4BD6-8F98-ED6CF20E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8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20DA9-43AB-4477-B284-60A82D1D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5E1248-91FF-434E-A945-D729487EC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49701B-8C52-44DF-871D-A6FA982F5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41A899-5E6D-45DD-96AF-DA198692D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FB88D7-76A4-457B-962F-A6A87079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3EA2C9-7218-40B1-BED2-0ABECFC6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53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DB86-18BE-48BB-A2FB-A3EB77CA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49E21F-360A-42FD-A4FB-D8C92DE2A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BC9B11-5CD0-43E1-ABA1-C9513C96F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A51ADA-9C26-406F-B0D7-06423C29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0013-26FD-435F-B40E-4F66A1F9F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684421-D9D6-4362-B2DC-C076010E9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3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7703B9-E701-43BB-A17D-02BA84D8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E76D69-08C0-4306-9388-B5157892C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179A0-86C6-4FE1-B4F7-EB1EAE9E7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A69A-77E8-457C-B542-AD951A96AC29}" type="datetimeFigureOut">
              <a:rPr lang="es-ES" smtClean="0"/>
              <a:t>12/09/2020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546352-CE78-4CEC-9F61-D16648F2C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E78CD8-6815-488E-91D5-3AB9F66BA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29E99-118F-4F46-8392-CB2988EDF4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87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1JfMROR6neU?feature=oembed" TargetMode="External"/><Relationship Id="rId1" Type="http://schemas.openxmlformats.org/officeDocument/2006/relationships/video" Target="https://www.youtube.com/embed/Qjt5-zzhl0w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K1T4UTWHRI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6P0ZubNzFQE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iYRTXKMMI0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JeqQglsv_U?feature=oembed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o 19">
            <a:extLst>
              <a:ext uri="{FF2B5EF4-FFF2-40B4-BE49-F238E27FC236}">
                <a16:creationId xmlns:a16="http://schemas.microsoft.com/office/drawing/2014/main" id="{B7848806-61F3-41EA-A3ED-B6C9062709F6}"/>
              </a:ext>
            </a:extLst>
          </p:cNvPr>
          <p:cNvSpPr/>
          <p:nvPr/>
        </p:nvSpPr>
        <p:spPr>
          <a:xfrm>
            <a:off x="78795" y="110980"/>
            <a:ext cx="12034406" cy="663604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0785F3-5E82-4E80-AB4D-08866CAF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437" y="0"/>
            <a:ext cx="10751126" cy="1163782"/>
          </a:xfrm>
        </p:spPr>
        <p:txBody>
          <a:bodyPr/>
          <a:lstStyle/>
          <a:p>
            <a:r>
              <a:rPr lang="es-ES" dirty="0"/>
              <a:t>FESTIVAL DE VALORES.</a:t>
            </a:r>
          </a:p>
        </p:txBody>
      </p:sp>
      <p:pic>
        <p:nvPicPr>
          <p:cNvPr id="1026" name="Picture 2" descr="I. E. LA SALLE DE CAMPOAMOR">
            <a:extLst>
              <a:ext uri="{FF2B5EF4-FFF2-40B4-BE49-F238E27FC236}">
                <a16:creationId xmlns:a16="http://schemas.microsoft.com/office/drawing/2014/main" id="{7E0B8DCE-497C-4359-96FA-E7896935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03" y="2414146"/>
            <a:ext cx="4810991" cy="26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trella: 7 puntas 3">
            <a:extLst>
              <a:ext uri="{FF2B5EF4-FFF2-40B4-BE49-F238E27FC236}">
                <a16:creationId xmlns:a16="http://schemas.microsoft.com/office/drawing/2014/main" id="{44E33777-E53D-4540-B592-16C8FF378C27}"/>
              </a:ext>
            </a:extLst>
          </p:cNvPr>
          <p:cNvSpPr/>
          <p:nvPr/>
        </p:nvSpPr>
        <p:spPr>
          <a:xfrm>
            <a:off x="4731327" y="942110"/>
            <a:ext cx="2729345" cy="1413019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ESPERANZA</a:t>
            </a:r>
          </a:p>
        </p:txBody>
      </p:sp>
      <p:sp>
        <p:nvSpPr>
          <p:cNvPr id="5" name="Estrella: 7 puntas 4">
            <a:extLst>
              <a:ext uri="{FF2B5EF4-FFF2-40B4-BE49-F238E27FC236}">
                <a16:creationId xmlns:a16="http://schemas.microsoft.com/office/drawing/2014/main" id="{89287A46-A84A-4207-B73A-8A6C7BC32BE5}"/>
              </a:ext>
            </a:extLst>
          </p:cNvPr>
          <p:cNvSpPr/>
          <p:nvPr/>
        </p:nvSpPr>
        <p:spPr>
          <a:xfrm>
            <a:off x="9317181" y="150387"/>
            <a:ext cx="2729345" cy="1638719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AMOR</a:t>
            </a:r>
          </a:p>
        </p:txBody>
      </p:sp>
      <p:sp>
        <p:nvSpPr>
          <p:cNvPr id="7" name="Estrella: 7 puntas 6">
            <a:extLst>
              <a:ext uri="{FF2B5EF4-FFF2-40B4-BE49-F238E27FC236}">
                <a16:creationId xmlns:a16="http://schemas.microsoft.com/office/drawing/2014/main" id="{44C9880F-B044-44CE-A762-BA05835DBC80}"/>
              </a:ext>
            </a:extLst>
          </p:cNvPr>
          <p:cNvSpPr/>
          <p:nvPr/>
        </p:nvSpPr>
        <p:spPr>
          <a:xfrm>
            <a:off x="9220201" y="2836516"/>
            <a:ext cx="2729344" cy="1638719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RESPETO</a:t>
            </a: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F73B1C5C-42D3-49A6-8AE0-09481DBD96F9}"/>
              </a:ext>
            </a:extLst>
          </p:cNvPr>
          <p:cNvSpPr/>
          <p:nvPr/>
        </p:nvSpPr>
        <p:spPr>
          <a:xfrm>
            <a:off x="270163" y="110980"/>
            <a:ext cx="2604655" cy="163871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TOLERANCIA</a:t>
            </a: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1D0BDAF5-79DA-4AF0-9C66-1AB1495AB7F3}"/>
              </a:ext>
            </a:extLst>
          </p:cNvPr>
          <p:cNvSpPr/>
          <p:nvPr/>
        </p:nvSpPr>
        <p:spPr>
          <a:xfrm>
            <a:off x="0" y="5108301"/>
            <a:ext cx="2729345" cy="1638719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CONVIVENCIA </a:t>
            </a: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8CFC7208-C7E7-4F94-BA8F-0439F7DAB211}"/>
              </a:ext>
            </a:extLst>
          </p:cNvPr>
          <p:cNvSpPr/>
          <p:nvPr/>
        </p:nvSpPr>
        <p:spPr>
          <a:xfrm>
            <a:off x="8991601" y="4641273"/>
            <a:ext cx="2957944" cy="185650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RESILIENCIA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5852BA13-74E7-488D-81E7-413404835BA5}"/>
              </a:ext>
            </a:extLst>
          </p:cNvPr>
          <p:cNvSpPr/>
          <p:nvPr/>
        </p:nvSpPr>
        <p:spPr>
          <a:xfrm>
            <a:off x="157594" y="2355129"/>
            <a:ext cx="2604655" cy="1638719"/>
          </a:xfrm>
          <a:prstGeom prst="star7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AUTOESTIMA</a:t>
            </a:r>
          </a:p>
        </p:txBody>
      </p:sp>
      <p:sp>
        <p:nvSpPr>
          <p:cNvPr id="17" name="Estrella: 7 puntas 16">
            <a:extLst>
              <a:ext uri="{FF2B5EF4-FFF2-40B4-BE49-F238E27FC236}">
                <a16:creationId xmlns:a16="http://schemas.microsoft.com/office/drawing/2014/main" id="{1AECC8B2-830D-421C-B252-0B11B716D88F}"/>
              </a:ext>
            </a:extLst>
          </p:cNvPr>
          <p:cNvSpPr/>
          <p:nvPr/>
        </p:nvSpPr>
        <p:spPr>
          <a:xfrm>
            <a:off x="5045221" y="5096530"/>
            <a:ext cx="2604655" cy="1638719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PAZ</a:t>
            </a:r>
          </a:p>
        </p:txBody>
      </p:sp>
    </p:spTree>
    <p:extLst>
      <p:ext uri="{BB962C8B-B14F-4D97-AF65-F5344CB8AC3E}">
        <p14:creationId xmlns:p14="http://schemas.microsoft.com/office/powerpoint/2010/main" val="15118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785F3-5E82-4E80-AB4D-08866CAF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18" y="254501"/>
            <a:ext cx="10751126" cy="1298795"/>
          </a:xfrm>
        </p:spPr>
        <p:txBody>
          <a:bodyPr>
            <a:normAutofit fontScale="90000"/>
          </a:bodyPr>
          <a:lstStyle/>
          <a:p>
            <a:r>
              <a:rPr lang="es-ES" dirty="0"/>
              <a:t>ESTACIÓN6 </a:t>
            </a:r>
            <a:br>
              <a:rPr lang="es-ES" dirty="0"/>
            </a:br>
            <a:r>
              <a:rPr lang="es-ES" dirty="0"/>
              <a:t>Elaboración de una tarjeta de amor y amistad para compartir</a:t>
            </a:r>
          </a:p>
        </p:txBody>
      </p:sp>
      <p:pic>
        <p:nvPicPr>
          <p:cNvPr id="5" name="Elementos multimedia en línea 4" title="¿PORQUÉ EN SEPTIEMBRE SE CELEBRA EL DIA DE AMOR Y AMISTAD EN COLOMBIA">
            <a:hlinkClick r:id="" action="ppaction://media"/>
            <a:extLst>
              <a:ext uri="{FF2B5EF4-FFF2-40B4-BE49-F238E27FC236}">
                <a16:creationId xmlns:a16="http://schemas.microsoft.com/office/drawing/2014/main" id="{FA9E3E8E-B400-4D51-8766-74736EAC0A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7118" y="2116281"/>
            <a:ext cx="5818910" cy="32731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0C85E6-C17F-46AD-8171-2B969C0CA4BD}"/>
              </a:ext>
            </a:extLst>
          </p:cNvPr>
          <p:cNvSpPr txBox="1"/>
          <p:nvPr/>
        </p:nvSpPr>
        <p:spPr>
          <a:xfrm>
            <a:off x="8201891" y="1397675"/>
            <a:ext cx="28540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Con el material que quieras, elabora una tarjeta y compártelo virtualmente. Al compañero que sigues en la lista, destacado sus cualidades.</a:t>
            </a:r>
          </a:p>
          <a:p>
            <a:endParaRPr lang="es-ES" dirty="0"/>
          </a:p>
        </p:txBody>
      </p:sp>
      <p:pic>
        <p:nvPicPr>
          <p:cNvPr id="3" name="Elementos multimedia en línea 2" title="Día del amor y la amistad (en Colombia)">
            <a:hlinkClick r:id="" action="ppaction://media"/>
            <a:extLst>
              <a:ext uri="{FF2B5EF4-FFF2-40B4-BE49-F238E27FC236}">
                <a16:creationId xmlns:a16="http://schemas.microsoft.com/office/drawing/2014/main" id="{CCAFA39C-28AE-499A-9499-B421283D72B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767801" y="3429000"/>
            <a:ext cx="4917081" cy="27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785F3-5E82-4E80-AB4D-08866CAF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22" y="130628"/>
            <a:ext cx="10751126" cy="1570183"/>
          </a:xfrm>
        </p:spPr>
        <p:txBody>
          <a:bodyPr>
            <a:normAutofit fontScale="90000"/>
          </a:bodyPr>
          <a:lstStyle/>
          <a:p>
            <a:r>
              <a:rPr lang="es-ES" dirty="0"/>
              <a:t>ESTACIÓN 1 </a:t>
            </a:r>
            <a:br>
              <a:rPr lang="es-ES" dirty="0"/>
            </a:br>
            <a:r>
              <a:rPr lang="es-ES" dirty="0"/>
              <a:t>Ilusiones ópticas </a:t>
            </a:r>
          </a:p>
        </p:txBody>
      </p:sp>
      <p:pic>
        <p:nvPicPr>
          <p:cNvPr id="2050" name="Picture 2" descr="Corazones vivos y círculos ocultos: las 10 ilusiones ópticas más virales de  internet">
            <a:extLst>
              <a:ext uri="{FF2B5EF4-FFF2-40B4-BE49-F238E27FC236}">
                <a16:creationId xmlns:a16="http://schemas.microsoft.com/office/drawing/2014/main" id="{C307F60E-C16D-4CC4-82E6-8D4745528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6" y="797246"/>
            <a:ext cx="3206068" cy="38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282BACC-A2B9-4580-A3D5-5867F94D3A01}"/>
              </a:ext>
            </a:extLst>
          </p:cNvPr>
          <p:cNvCxnSpPr/>
          <p:nvPr/>
        </p:nvCxnSpPr>
        <p:spPr>
          <a:xfrm>
            <a:off x="327561" y="5522026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5C2DFCD-FDB6-4931-868A-0EAA7D6AC491}"/>
              </a:ext>
            </a:extLst>
          </p:cNvPr>
          <p:cNvCxnSpPr/>
          <p:nvPr/>
        </p:nvCxnSpPr>
        <p:spPr>
          <a:xfrm>
            <a:off x="327561" y="5931064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2" name="Picture 4" descr="ilusiones opticas">
            <a:extLst>
              <a:ext uri="{FF2B5EF4-FFF2-40B4-BE49-F238E27FC236}">
                <a16:creationId xmlns:a16="http://schemas.microsoft.com/office/drawing/2014/main" id="{98616DB4-20A2-4D7C-80B4-BA16E2A21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33122"/>
          <a:stretch/>
        </p:blipFill>
        <p:spPr bwMode="auto">
          <a:xfrm>
            <a:off x="3571699" y="1793617"/>
            <a:ext cx="4658853" cy="33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usiones ópticas al óleo, los cuadros dobles de Oleg Shuplyak">
            <a:extLst>
              <a:ext uri="{FF2B5EF4-FFF2-40B4-BE49-F238E27FC236}">
                <a16:creationId xmlns:a16="http://schemas.microsoft.com/office/drawing/2014/main" id="{98203150-502A-4D8F-801C-1C5C3F485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43" y="648603"/>
            <a:ext cx="3206068" cy="41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7F5F9C9-AA39-410E-817A-ECBA17FD3333}"/>
              </a:ext>
            </a:extLst>
          </p:cNvPr>
          <p:cNvSpPr txBox="1"/>
          <p:nvPr/>
        </p:nvSpPr>
        <p:spPr>
          <a:xfrm>
            <a:off x="273792" y="279271"/>
            <a:ext cx="17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Imagen 1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AD06BDC-FE63-4659-9BDA-55C92CFD725F}"/>
              </a:ext>
            </a:extLst>
          </p:cNvPr>
          <p:cNvSpPr txBox="1"/>
          <p:nvPr/>
        </p:nvSpPr>
        <p:spPr>
          <a:xfrm>
            <a:off x="4893884" y="1425777"/>
            <a:ext cx="17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Imagen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D3CBF9-162F-41E3-8C49-42EE1C8460DD}"/>
              </a:ext>
            </a:extLst>
          </p:cNvPr>
          <p:cNvSpPr txBox="1"/>
          <p:nvPr/>
        </p:nvSpPr>
        <p:spPr>
          <a:xfrm>
            <a:off x="9924908" y="130628"/>
            <a:ext cx="17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Imagen 3.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BAAABC-C791-45AE-ABAE-D51B534FBDA9}"/>
              </a:ext>
            </a:extLst>
          </p:cNvPr>
          <p:cNvSpPr txBox="1"/>
          <p:nvPr/>
        </p:nvSpPr>
        <p:spPr>
          <a:xfrm>
            <a:off x="502722" y="4820354"/>
            <a:ext cx="17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observas?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690C6C5-F92B-49C7-9FFF-6F50D689D4E2}"/>
              </a:ext>
            </a:extLst>
          </p:cNvPr>
          <p:cNvSpPr txBox="1"/>
          <p:nvPr/>
        </p:nvSpPr>
        <p:spPr>
          <a:xfrm>
            <a:off x="5231436" y="5123869"/>
            <a:ext cx="17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observas?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A075A5E-EF26-4E07-8E4B-227F156873B5}"/>
              </a:ext>
            </a:extLst>
          </p:cNvPr>
          <p:cNvCxnSpPr/>
          <p:nvPr/>
        </p:nvCxnSpPr>
        <p:spPr>
          <a:xfrm>
            <a:off x="4569361" y="5932383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B355B36-B707-46A9-ACB9-EFAD7B056A65}"/>
              </a:ext>
            </a:extLst>
          </p:cNvPr>
          <p:cNvCxnSpPr/>
          <p:nvPr/>
        </p:nvCxnSpPr>
        <p:spPr>
          <a:xfrm>
            <a:off x="4569361" y="5522026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6983D26-7646-471C-92CF-B696B29A44A6}"/>
              </a:ext>
            </a:extLst>
          </p:cNvPr>
          <p:cNvSpPr txBox="1"/>
          <p:nvPr/>
        </p:nvSpPr>
        <p:spPr>
          <a:xfrm>
            <a:off x="3008228" y="6136447"/>
            <a:ext cx="772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 Qué desarrolla las ilusiones ópticas a las personas?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6B92D1-D34C-42F2-BE7B-C203A0133322}"/>
              </a:ext>
            </a:extLst>
          </p:cNvPr>
          <p:cNvSpPr txBox="1"/>
          <p:nvPr/>
        </p:nvSpPr>
        <p:spPr>
          <a:xfrm>
            <a:off x="9626108" y="4924402"/>
            <a:ext cx="17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observas?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27089B1-67E1-4A67-9A70-7DFEE2BD178B}"/>
              </a:ext>
            </a:extLst>
          </p:cNvPr>
          <p:cNvCxnSpPr/>
          <p:nvPr/>
        </p:nvCxnSpPr>
        <p:spPr>
          <a:xfrm>
            <a:off x="8846562" y="5293734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A062BC4-E9E4-49D3-B008-58C3E82C9104}"/>
              </a:ext>
            </a:extLst>
          </p:cNvPr>
          <p:cNvCxnSpPr/>
          <p:nvPr/>
        </p:nvCxnSpPr>
        <p:spPr>
          <a:xfrm>
            <a:off x="8746943" y="5715989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8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708">
              <a:schemeClr val="tx1"/>
            </a:gs>
            <a:gs pos="0">
              <a:schemeClr val="accent1">
                <a:lumMod val="5000"/>
                <a:lumOff val="95000"/>
              </a:schemeClr>
            </a:gs>
            <a:gs pos="66000">
              <a:schemeClr val="accent1">
                <a:lumMod val="75000"/>
              </a:schemeClr>
            </a:gs>
            <a:gs pos="23889">
              <a:srgbClr val="FF0000"/>
            </a:gs>
            <a:gs pos="53982">
              <a:schemeClr val="accent1">
                <a:lumMod val="75000"/>
              </a:schemeClr>
            </a:gs>
            <a:gs pos="15000">
              <a:schemeClr val="accent1">
                <a:lumMod val="50000"/>
              </a:schemeClr>
            </a:gs>
            <a:gs pos="87620">
              <a:srgbClr val="FF0000"/>
            </a:gs>
            <a:gs pos="80000">
              <a:schemeClr val="accent1">
                <a:lumMod val="45000"/>
                <a:lumOff val="5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el amor es ciego y la locura lo acompaña">
            <a:hlinkClick r:id="" action="ppaction://media"/>
            <a:extLst>
              <a:ext uri="{FF2B5EF4-FFF2-40B4-BE49-F238E27FC236}">
                <a16:creationId xmlns:a16="http://schemas.microsoft.com/office/drawing/2014/main" id="{CE719EA1-D6C2-42AC-9A26-321197C3F5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4509" y="19098"/>
            <a:ext cx="9102436" cy="68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785F3-5E82-4E80-AB4D-08866CAF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722" y="130628"/>
            <a:ext cx="10852514" cy="1570183"/>
          </a:xfrm>
        </p:spPr>
        <p:txBody>
          <a:bodyPr>
            <a:normAutofit fontScale="90000"/>
          </a:bodyPr>
          <a:lstStyle/>
          <a:p>
            <a:r>
              <a:rPr lang="es-ES" dirty="0"/>
              <a:t>ESTACIÓN 2 </a:t>
            </a:r>
            <a:br>
              <a:rPr lang="es-ES" dirty="0"/>
            </a:br>
            <a:r>
              <a:rPr lang="es-ES" dirty="0"/>
              <a:t>Adivinanzas</a:t>
            </a:r>
            <a:br>
              <a:rPr lang="es-ES" dirty="0"/>
            </a:b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282BACC-A2B9-4580-A3D5-5867F94D3A01}"/>
              </a:ext>
            </a:extLst>
          </p:cNvPr>
          <p:cNvCxnSpPr/>
          <p:nvPr/>
        </p:nvCxnSpPr>
        <p:spPr>
          <a:xfrm>
            <a:off x="327561" y="5522026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5C2DFCD-FDB6-4931-868A-0EAA7D6AC491}"/>
              </a:ext>
            </a:extLst>
          </p:cNvPr>
          <p:cNvCxnSpPr/>
          <p:nvPr/>
        </p:nvCxnSpPr>
        <p:spPr>
          <a:xfrm>
            <a:off x="327561" y="5931064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F5F9C9-AA39-410E-817A-ECBA17FD3333}"/>
              </a:ext>
            </a:extLst>
          </p:cNvPr>
          <p:cNvSpPr txBox="1"/>
          <p:nvPr/>
        </p:nvSpPr>
        <p:spPr>
          <a:xfrm>
            <a:off x="5218215" y="706046"/>
            <a:ext cx="17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Adivinanzas  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1D3CBF9-162F-41E3-8C49-42EE1C8460DD}"/>
              </a:ext>
            </a:extLst>
          </p:cNvPr>
          <p:cNvSpPr txBox="1"/>
          <p:nvPr/>
        </p:nvSpPr>
        <p:spPr>
          <a:xfrm>
            <a:off x="9924908" y="130628"/>
            <a:ext cx="17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Adivinanzas 3.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BAAABC-C791-45AE-ABAE-D51B534FBDA9}"/>
              </a:ext>
            </a:extLst>
          </p:cNvPr>
          <p:cNvSpPr txBox="1"/>
          <p:nvPr/>
        </p:nvSpPr>
        <p:spPr>
          <a:xfrm>
            <a:off x="502722" y="482035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es?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690C6C5-F92B-49C7-9FFF-6F50D689D4E2}"/>
              </a:ext>
            </a:extLst>
          </p:cNvPr>
          <p:cNvSpPr txBox="1"/>
          <p:nvPr/>
        </p:nvSpPr>
        <p:spPr>
          <a:xfrm>
            <a:off x="5231436" y="5123869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es ?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A075A5E-EF26-4E07-8E4B-227F156873B5}"/>
              </a:ext>
            </a:extLst>
          </p:cNvPr>
          <p:cNvCxnSpPr/>
          <p:nvPr/>
        </p:nvCxnSpPr>
        <p:spPr>
          <a:xfrm>
            <a:off x="4569361" y="5932383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B355B36-B707-46A9-ACB9-EFAD7B056A65}"/>
              </a:ext>
            </a:extLst>
          </p:cNvPr>
          <p:cNvCxnSpPr/>
          <p:nvPr/>
        </p:nvCxnSpPr>
        <p:spPr>
          <a:xfrm>
            <a:off x="4569361" y="5522026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6983D26-7646-471C-92CF-B696B29A44A6}"/>
              </a:ext>
            </a:extLst>
          </p:cNvPr>
          <p:cNvSpPr txBox="1"/>
          <p:nvPr/>
        </p:nvSpPr>
        <p:spPr>
          <a:xfrm>
            <a:off x="3008228" y="6136447"/>
            <a:ext cx="772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 Qué desarrolla las ilusiones ópticas a las personas?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6B92D1-D34C-42F2-BE7B-C203A0133322}"/>
              </a:ext>
            </a:extLst>
          </p:cNvPr>
          <p:cNvSpPr txBox="1"/>
          <p:nvPr/>
        </p:nvSpPr>
        <p:spPr>
          <a:xfrm>
            <a:off x="9626108" y="492440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es?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27089B1-67E1-4A67-9A70-7DFEE2BD178B}"/>
              </a:ext>
            </a:extLst>
          </p:cNvPr>
          <p:cNvCxnSpPr/>
          <p:nvPr/>
        </p:nvCxnSpPr>
        <p:spPr>
          <a:xfrm>
            <a:off x="8846562" y="5293734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A062BC4-E9E4-49D3-B008-58C3E82C9104}"/>
              </a:ext>
            </a:extLst>
          </p:cNvPr>
          <p:cNvCxnSpPr/>
          <p:nvPr/>
        </p:nvCxnSpPr>
        <p:spPr>
          <a:xfrm>
            <a:off x="8746943" y="5715989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E013A5B-4553-4588-8D8D-BD21EDC09C6F}"/>
              </a:ext>
            </a:extLst>
          </p:cNvPr>
          <p:cNvSpPr/>
          <p:nvPr/>
        </p:nvSpPr>
        <p:spPr>
          <a:xfrm>
            <a:off x="177481" y="797245"/>
            <a:ext cx="3589065" cy="36725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8" name="Picture 4" descr="Paloma De Paz - Home | Facebook">
            <a:extLst>
              <a:ext uri="{FF2B5EF4-FFF2-40B4-BE49-F238E27FC236}">
                <a16:creationId xmlns:a16="http://schemas.microsoft.com/office/drawing/2014/main" id="{C2E41B17-98C0-4455-8CA0-01904B294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2762" y="2160647"/>
            <a:ext cx="1501254" cy="16787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3B0B836-BAA3-42CB-86DA-D9970BBC5034}"/>
              </a:ext>
            </a:extLst>
          </p:cNvPr>
          <p:cNvSpPr/>
          <p:nvPr/>
        </p:nvSpPr>
        <p:spPr>
          <a:xfrm>
            <a:off x="4219418" y="1085962"/>
            <a:ext cx="3787397" cy="402310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0" name="Picture 6" descr="Compartir contigo">
            <a:extLst>
              <a:ext uri="{FF2B5EF4-FFF2-40B4-BE49-F238E27FC236}">
                <a16:creationId xmlns:a16="http://schemas.microsoft.com/office/drawing/2014/main" id="{7E4E06E9-0955-4268-8443-B7EA90C6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728" y="2843836"/>
            <a:ext cx="23907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86723E-A38D-426D-B116-3F1EF12107FB}"/>
              </a:ext>
            </a:extLst>
          </p:cNvPr>
          <p:cNvSpPr txBox="1"/>
          <p:nvPr/>
        </p:nvSpPr>
        <p:spPr>
          <a:xfrm>
            <a:off x="777648" y="1069060"/>
            <a:ext cx="3129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 una palabra que transmite felicidad, esperanza y creatividad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2839AF-4F0D-490C-8132-665A6149EA9D}"/>
              </a:ext>
            </a:extLst>
          </p:cNvPr>
          <p:cNvSpPr txBox="1"/>
          <p:nvPr/>
        </p:nvSpPr>
        <p:spPr>
          <a:xfrm>
            <a:off x="4569361" y="1281857"/>
            <a:ext cx="32181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ejemplo del efecto y la solidaridad, no antepone condiciones pues se basa en la lealtad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FD74FB8-4EEE-404A-A526-5370D066CDD2}"/>
              </a:ext>
            </a:extLst>
          </p:cNvPr>
          <p:cNvSpPr txBox="1"/>
          <p:nvPr/>
        </p:nvSpPr>
        <p:spPr>
          <a:xfrm>
            <a:off x="426192" y="431671"/>
            <a:ext cx="175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Adivinanzas  1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39FAB41-D6D0-4111-94CD-B6C862046885}"/>
              </a:ext>
            </a:extLst>
          </p:cNvPr>
          <p:cNvSpPr/>
          <p:nvPr/>
        </p:nvSpPr>
        <p:spPr>
          <a:xfrm>
            <a:off x="8456801" y="944618"/>
            <a:ext cx="3589065" cy="36725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A9AB1EF-121D-4EEE-B057-3441100764F4}"/>
              </a:ext>
            </a:extLst>
          </p:cNvPr>
          <p:cNvSpPr txBox="1"/>
          <p:nvPr/>
        </p:nvSpPr>
        <p:spPr>
          <a:xfrm>
            <a:off x="9005455" y="1204173"/>
            <a:ext cx="2636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me  orden lógicamente descubrirá quien soy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9153042-8919-4938-B442-9E029FD48E0C}"/>
              </a:ext>
            </a:extLst>
          </p:cNvPr>
          <p:cNvSpPr txBox="1"/>
          <p:nvPr/>
        </p:nvSpPr>
        <p:spPr>
          <a:xfrm>
            <a:off x="10031745" y="294417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24CD1B-6974-4DC9-BFF6-0A81A220388C}"/>
              </a:ext>
            </a:extLst>
          </p:cNvPr>
          <p:cNvSpPr txBox="1"/>
          <p:nvPr/>
        </p:nvSpPr>
        <p:spPr>
          <a:xfrm>
            <a:off x="9010508" y="2084723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9E8F6C9-FD65-4FDE-A11D-0A6FD52A9A63}"/>
              </a:ext>
            </a:extLst>
          </p:cNvPr>
          <p:cNvSpPr txBox="1"/>
          <p:nvPr/>
        </p:nvSpPr>
        <p:spPr>
          <a:xfrm>
            <a:off x="11238310" y="3839377"/>
            <a:ext cx="31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E407CB3-0D75-4DC2-867E-5E3CA0EF3932}"/>
              </a:ext>
            </a:extLst>
          </p:cNvPr>
          <p:cNvSpPr txBox="1"/>
          <p:nvPr/>
        </p:nvSpPr>
        <p:spPr>
          <a:xfrm>
            <a:off x="10802692" y="3595152"/>
            <a:ext cx="23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6474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76983D26-7646-471C-92CF-B696B29A44A6}"/>
              </a:ext>
            </a:extLst>
          </p:cNvPr>
          <p:cNvSpPr txBox="1"/>
          <p:nvPr/>
        </p:nvSpPr>
        <p:spPr>
          <a:xfrm>
            <a:off x="2426337" y="5623829"/>
            <a:ext cx="728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¿ A qué reflexión nos lleva este video?</a:t>
            </a:r>
          </a:p>
        </p:txBody>
      </p:sp>
      <p:pic>
        <p:nvPicPr>
          <p:cNvPr id="20" name="Elementos multimedia en línea 2" title="El niño y los clavos | Cuento infantil para trabajar el respeto 🔨">
            <a:hlinkClick r:id="" action="ppaction://media"/>
            <a:extLst>
              <a:ext uri="{FF2B5EF4-FFF2-40B4-BE49-F238E27FC236}">
                <a16:creationId xmlns:a16="http://schemas.microsoft.com/office/drawing/2014/main" id="{55D06C55-8BB8-4E8E-8943-0068AD1370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75493" y="587840"/>
            <a:ext cx="8413019" cy="47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8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785F3-5E82-4E80-AB4D-08866CAF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4773" y="46682"/>
            <a:ext cx="10751126" cy="1570183"/>
          </a:xfrm>
        </p:spPr>
        <p:txBody>
          <a:bodyPr>
            <a:normAutofit fontScale="90000"/>
          </a:bodyPr>
          <a:lstStyle/>
          <a:p>
            <a:r>
              <a:rPr lang="es-ES" dirty="0"/>
              <a:t>ESTACIÓN 3 </a:t>
            </a:r>
            <a:br>
              <a:rPr lang="es-ES" dirty="0"/>
            </a:br>
            <a:r>
              <a:rPr lang="es-ES" dirty="0"/>
              <a:t>SOPA DE LETRAS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282BACC-A2B9-4580-A3D5-5867F94D3A01}"/>
              </a:ext>
            </a:extLst>
          </p:cNvPr>
          <p:cNvCxnSpPr/>
          <p:nvPr/>
        </p:nvCxnSpPr>
        <p:spPr>
          <a:xfrm>
            <a:off x="327561" y="5522026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5C2DFCD-FDB6-4931-868A-0EAA7D6AC491}"/>
              </a:ext>
            </a:extLst>
          </p:cNvPr>
          <p:cNvCxnSpPr/>
          <p:nvPr/>
        </p:nvCxnSpPr>
        <p:spPr>
          <a:xfrm>
            <a:off x="327561" y="5931064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F5F9C9-AA39-410E-817A-ECBA17FD3333}"/>
              </a:ext>
            </a:extLst>
          </p:cNvPr>
          <p:cNvSpPr txBox="1"/>
          <p:nvPr/>
        </p:nvSpPr>
        <p:spPr>
          <a:xfrm>
            <a:off x="70335" y="279271"/>
            <a:ext cx="224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SOPA DE LETRAS  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1BAAABC-C791-45AE-ABAE-D51B534FBDA9}"/>
              </a:ext>
            </a:extLst>
          </p:cNvPr>
          <p:cNvSpPr txBox="1"/>
          <p:nvPr/>
        </p:nvSpPr>
        <p:spPr>
          <a:xfrm>
            <a:off x="502722" y="4820354"/>
            <a:ext cx="17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observas?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690C6C5-F92B-49C7-9FFF-6F50D689D4E2}"/>
              </a:ext>
            </a:extLst>
          </p:cNvPr>
          <p:cNvSpPr txBox="1"/>
          <p:nvPr/>
        </p:nvSpPr>
        <p:spPr>
          <a:xfrm>
            <a:off x="5231436" y="5123869"/>
            <a:ext cx="17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observas?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A075A5E-EF26-4E07-8E4B-227F156873B5}"/>
              </a:ext>
            </a:extLst>
          </p:cNvPr>
          <p:cNvCxnSpPr/>
          <p:nvPr/>
        </p:nvCxnSpPr>
        <p:spPr>
          <a:xfrm>
            <a:off x="4569361" y="5932383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B355B36-B707-46A9-ACB9-EFAD7B056A65}"/>
              </a:ext>
            </a:extLst>
          </p:cNvPr>
          <p:cNvCxnSpPr/>
          <p:nvPr/>
        </p:nvCxnSpPr>
        <p:spPr>
          <a:xfrm>
            <a:off x="4569361" y="5522026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6983D26-7646-471C-92CF-B696B29A44A6}"/>
              </a:ext>
            </a:extLst>
          </p:cNvPr>
          <p:cNvSpPr txBox="1"/>
          <p:nvPr/>
        </p:nvSpPr>
        <p:spPr>
          <a:xfrm>
            <a:off x="3008228" y="6136447"/>
            <a:ext cx="772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 Qué desarrolla las ilusiones ópticas a las personas?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26B92D1-D34C-42F2-BE7B-C203A0133322}"/>
              </a:ext>
            </a:extLst>
          </p:cNvPr>
          <p:cNvSpPr txBox="1"/>
          <p:nvPr/>
        </p:nvSpPr>
        <p:spPr>
          <a:xfrm>
            <a:off x="9626108" y="4924402"/>
            <a:ext cx="172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 Qué observas?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727089B1-67E1-4A67-9A70-7DFEE2BD178B}"/>
              </a:ext>
            </a:extLst>
          </p:cNvPr>
          <p:cNvCxnSpPr/>
          <p:nvPr/>
        </p:nvCxnSpPr>
        <p:spPr>
          <a:xfrm>
            <a:off x="8846562" y="5293734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2A062BC4-E9E4-49D3-B008-58C3E82C9104}"/>
              </a:ext>
            </a:extLst>
          </p:cNvPr>
          <p:cNvCxnSpPr/>
          <p:nvPr/>
        </p:nvCxnSpPr>
        <p:spPr>
          <a:xfrm>
            <a:off x="8746943" y="5715989"/>
            <a:ext cx="305327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339CC08C-2361-4A81-BE22-6FF9202AF6F6}"/>
              </a:ext>
            </a:extLst>
          </p:cNvPr>
          <p:cNvSpPr txBox="1"/>
          <p:nvPr/>
        </p:nvSpPr>
        <p:spPr>
          <a:xfrm>
            <a:off x="4006085" y="1492147"/>
            <a:ext cx="224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SOPA DE LETRAS  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8FF54A-B75B-46D1-9DA7-5A92B440E792}"/>
              </a:ext>
            </a:extLst>
          </p:cNvPr>
          <p:cNvSpPr txBox="1"/>
          <p:nvPr/>
        </p:nvSpPr>
        <p:spPr>
          <a:xfrm>
            <a:off x="9552486" y="271047"/>
            <a:ext cx="224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SOPA DE LETRAS 3</a:t>
            </a:r>
          </a:p>
        </p:txBody>
      </p:sp>
      <p:pic>
        <p:nvPicPr>
          <p:cNvPr id="7" name="Picture 2" descr="Sopa de letras Valores – 123 por mi">
            <a:extLst>
              <a:ext uri="{FF2B5EF4-FFF2-40B4-BE49-F238E27FC236}">
                <a16:creationId xmlns:a16="http://schemas.microsoft.com/office/drawing/2014/main" id="{F42F5171-8BC9-4301-855C-4C1812E4E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r="7048" b="8283"/>
          <a:stretch/>
        </p:blipFill>
        <p:spPr bwMode="auto">
          <a:xfrm>
            <a:off x="152194" y="797246"/>
            <a:ext cx="2829593" cy="398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opa de letras de los valorres - ✨Mujer Moderna✨ - BabyCenter">
            <a:extLst>
              <a:ext uri="{FF2B5EF4-FFF2-40B4-BE49-F238E27FC236}">
                <a16:creationId xmlns:a16="http://schemas.microsoft.com/office/drawing/2014/main" id="{D97F8AD5-4EBD-4F52-9835-4F81F7E42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r="6892" b="9643"/>
          <a:stretch/>
        </p:blipFill>
        <p:spPr bwMode="auto">
          <a:xfrm>
            <a:off x="3074523" y="1741583"/>
            <a:ext cx="4638242" cy="322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i Grado primero: Sopa de letras sobre la tolerancia">
            <a:extLst>
              <a:ext uri="{FF2B5EF4-FFF2-40B4-BE49-F238E27FC236}">
                <a16:creationId xmlns:a16="http://schemas.microsoft.com/office/drawing/2014/main" id="{F3E46F5E-E991-4C39-ADB9-7572DB97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29" y="712054"/>
            <a:ext cx="4275248" cy="29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97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76983D26-7646-471C-92CF-B696B29A44A6}"/>
              </a:ext>
            </a:extLst>
          </p:cNvPr>
          <p:cNvSpPr txBox="1"/>
          <p:nvPr/>
        </p:nvSpPr>
        <p:spPr>
          <a:xfrm>
            <a:off x="2744991" y="6081029"/>
            <a:ext cx="772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 Qué reflexión nos deja el video?</a:t>
            </a:r>
          </a:p>
        </p:txBody>
      </p:sp>
      <p:pic>
        <p:nvPicPr>
          <p:cNvPr id="12" name="Elementos multimedia en línea 11" title="Asamblea en la carpintería  - YO SOY y TÚ mi buena noticia.">
            <a:hlinkClick r:id="" action="ppaction://media"/>
            <a:extLst>
              <a:ext uri="{FF2B5EF4-FFF2-40B4-BE49-F238E27FC236}">
                <a16:creationId xmlns:a16="http://schemas.microsoft.com/office/drawing/2014/main" id="{1AE96F01-6B4D-40AE-8662-9EAB866924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5765" y="221673"/>
            <a:ext cx="7486892" cy="561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785F3-5E82-4E80-AB4D-08866CAF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118" y="171373"/>
            <a:ext cx="10751126" cy="1298795"/>
          </a:xfrm>
        </p:spPr>
        <p:txBody>
          <a:bodyPr>
            <a:normAutofit fontScale="90000"/>
          </a:bodyPr>
          <a:lstStyle/>
          <a:p>
            <a:r>
              <a:rPr lang="es-ES" dirty="0"/>
              <a:t>ESTACIÓN 4 </a:t>
            </a:r>
            <a:br>
              <a:rPr lang="es-ES" dirty="0"/>
            </a:br>
            <a:r>
              <a:rPr lang="es-ES" dirty="0"/>
              <a:t>PARABOLA DE LA ESPERANZA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6983D26-7646-471C-92CF-B696B29A44A6}"/>
              </a:ext>
            </a:extLst>
          </p:cNvPr>
          <p:cNvSpPr txBox="1"/>
          <p:nvPr/>
        </p:nvSpPr>
        <p:spPr>
          <a:xfrm>
            <a:off x="6096000" y="2956482"/>
            <a:ext cx="5624945" cy="312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ACTIVIDAD. </a:t>
            </a:r>
          </a:p>
          <a:p>
            <a:r>
              <a:rPr lang="es-ES" b="0" i="0" dirty="0">
                <a:solidFill>
                  <a:srgbClr val="202124"/>
                </a:solidFill>
                <a:effectLst/>
                <a:latin typeface="Roboto"/>
              </a:rPr>
              <a:t>Observa la parábola de la esperanza.</a:t>
            </a:r>
            <a:br>
              <a:rPr lang="es-ES" dirty="0"/>
            </a:br>
            <a:r>
              <a:rPr lang="es-ES" b="0" i="0" dirty="0">
                <a:solidFill>
                  <a:srgbClr val="202124"/>
                </a:solidFill>
                <a:effectLst/>
                <a:latin typeface="Roboto"/>
              </a:rPr>
              <a:t>Material.</a:t>
            </a:r>
            <a:br>
              <a:rPr lang="es-ES" dirty="0"/>
            </a:br>
            <a:r>
              <a:rPr lang="es-ES" b="0" i="0" dirty="0">
                <a:solidFill>
                  <a:srgbClr val="202124"/>
                </a:solidFill>
                <a:effectLst/>
                <a:latin typeface="Roboto"/>
              </a:rPr>
              <a:t>- Tres velas del tamaño que quiera y material.</a:t>
            </a:r>
            <a:br>
              <a:rPr lang="es-ES" dirty="0"/>
            </a:br>
            <a:r>
              <a:rPr lang="es-ES" b="0" i="0" dirty="0">
                <a:solidFill>
                  <a:srgbClr val="202124"/>
                </a:solidFill>
                <a:effectLst/>
                <a:latin typeface="Roboto"/>
              </a:rPr>
              <a:t>- Colocarlos de forma en escala: primer peldaño: Paz; segundo peldaño: </a:t>
            </a:r>
            <a:r>
              <a:rPr lang="es-ES" b="0" i="0" dirty="0" err="1">
                <a:solidFill>
                  <a:srgbClr val="202124"/>
                </a:solidFill>
                <a:effectLst/>
                <a:latin typeface="Roboto"/>
              </a:rPr>
              <a:t>Fé</a:t>
            </a:r>
            <a:r>
              <a:rPr lang="es-ES" b="0" i="0" dirty="0">
                <a:solidFill>
                  <a:srgbClr val="202124"/>
                </a:solidFill>
                <a:effectLst/>
                <a:latin typeface="Roboto"/>
              </a:rPr>
              <a:t>; tercer peldaño: amor y cuarto peldaño: esperanza</a:t>
            </a:r>
            <a:br>
              <a:rPr lang="es-ES" dirty="0"/>
            </a:br>
            <a:r>
              <a:rPr lang="es-ES" b="0" i="0" dirty="0">
                <a:solidFill>
                  <a:srgbClr val="202124"/>
                </a:solidFill>
                <a:effectLst/>
                <a:latin typeface="Roboto"/>
              </a:rPr>
              <a:t>-En cada vela colocar el nombre de cada valor y un texto como evitar se que haga la luz de la vela: paz, </a:t>
            </a:r>
            <a:r>
              <a:rPr lang="es-ES" b="0" i="0" dirty="0" err="1">
                <a:solidFill>
                  <a:srgbClr val="202124"/>
                </a:solidFill>
                <a:effectLst/>
                <a:latin typeface="Roboto"/>
              </a:rPr>
              <a:t>fé</a:t>
            </a:r>
            <a:r>
              <a:rPr lang="es-ES" b="0" i="0" dirty="0">
                <a:solidFill>
                  <a:srgbClr val="202124"/>
                </a:solidFill>
                <a:effectLst/>
                <a:latin typeface="Roboto"/>
              </a:rPr>
              <a:t>, y amor y como la vela de la esperanza contribuye a cultivar los otros valores</a:t>
            </a:r>
            <a:endParaRPr lang="es-ES" dirty="0"/>
          </a:p>
        </p:txBody>
      </p:sp>
      <p:pic>
        <p:nvPicPr>
          <p:cNvPr id="3" name="Elementos multimedia en línea 2" title="PARABOLA DE LA ESPERANZA">
            <a:hlinkClick r:id="" action="ppaction://media"/>
            <a:extLst>
              <a:ext uri="{FF2B5EF4-FFF2-40B4-BE49-F238E27FC236}">
                <a16:creationId xmlns:a16="http://schemas.microsoft.com/office/drawing/2014/main" id="{1862B61D-BE02-4081-8E6C-16C7C82C9F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6700" y="1470168"/>
            <a:ext cx="5829300" cy="4368800"/>
          </a:xfrm>
          <a:prstGeom prst="rect">
            <a:avLst/>
          </a:prstGeom>
        </p:spPr>
      </p:pic>
      <p:pic>
        <p:nvPicPr>
          <p:cNvPr id="3074" name="Picture 2" descr="LAS 4 VELAS (la parábola de la esperanza)">
            <a:extLst>
              <a:ext uri="{FF2B5EF4-FFF2-40B4-BE49-F238E27FC236}">
                <a16:creationId xmlns:a16="http://schemas.microsoft.com/office/drawing/2014/main" id="{7E136D27-9944-444D-A4F5-BDE370D91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898" y="1403907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785F3-5E82-4E80-AB4D-08866CAFE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091" y="212936"/>
            <a:ext cx="11249891" cy="1298795"/>
          </a:xfrm>
        </p:spPr>
        <p:txBody>
          <a:bodyPr>
            <a:normAutofit fontScale="90000"/>
          </a:bodyPr>
          <a:lstStyle/>
          <a:p>
            <a:r>
              <a:rPr lang="es-ES" dirty="0"/>
              <a:t>ESTACIÓN 5.</a:t>
            </a:r>
            <a:br>
              <a:rPr lang="es-ES" dirty="0"/>
            </a:br>
            <a:r>
              <a:rPr lang="es-ES" dirty="0"/>
              <a:t>PRISMA DE VALORES PERSONALES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4828C18-8E9C-4DBB-8F51-FAA39A969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3970077"/>
              </p:ext>
            </p:extLst>
          </p:nvPr>
        </p:nvGraphicFramePr>
        <p:xfrm>
          <a:off x="0" y="1662546"/>
          <a:ext cx="8589818" cy="4862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2E07E5CA-213B-483D-B639-79675A171EC1}"/>
              </a:ext>
            </a:extLst>
          </p:cNvPr>
          <p:cNvSpPr txBox="1"/>
          <p:nvPr/>
        </p:nvSpPr>
        <p:spPr>
          <a:xfrm>
            <a:off x="7329054" y="1911926"/>
            <a:ext cx="4502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Como todo ser humano, tenemos valores para cultivar y proyectar a los demás para una  sana convivencia.</a:t>
            </a:r>
          </a:p>
          <a:p>
            <a:r>
              <a:rPr lang="es-ES" dirty="0"/>
              <a:t> Selecciona 5 valores qué consideras que proyectar y en que momento lo colocas en practica. </a:t>
            </a:r>
          </a:p>
        </p:txBody>
      </p:sp>
    </p:spTree>
    <p:extLst>
      <p:ext uri="{BB962C8B-B14F-4D97-AF65-F5344CB8AC3E}">
        <p14:creationId xmlns:p14="http://schemas.microsoft.com/office/powerpoint/2010/main" val="27892564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372</Words>
  <Application>Microsoft Office PowerPoint</Application>
  <PresentationFormat>Panorámica</PresentationFormat>
  <Paragraphs>56</Paragraphs>
  <Slides>10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Roboto</vt:lpstr>
      <vt:lpstr>Tema de Office</vt:lpstr>
      <vt:lpstr>FESTIVAL DE VALORES.</vt:lpstr>
      <vt:lpstr>ESTACIÓN 1  Ilusiones ópticas </vt:lpstr>
      <vt:lpstr>Presentación de PowerPoint</vt:lpstr>
      <vt:lpstr>ESTACIÓN 2  Adivinanzas </vt:lpstr>
      <vt:lpstr>Presentación de PowerPoint</vt:lpstr>
      <vt:lpstr>ESTACIÓN 3  SOPA DE LETRAS</vt:lpstr>
      <vt:lpstr>Presentación de PowerPoint</vt:lpstr>
      <vt:lpstr>ESTACIÓN 4  PARABOLA DE LA ESPERANZA</vt:lpstr>
      <vt:lpstr>ESTACIÓN 5. PRISMA DE VALORES PERSONALES</vt:lpstr>
      <vt:lpstr>ESTACIÓN6  Elaboración de una tarjeta de amor y amistad para compartir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DE VALORES.</dc:title>
  <dc:creator>Carlos Fernández</dc:creator>
  <cp:lastModifiedBy>Carlos Fernández</cp:lastModifiedBy>
  <cp:revision>26</cp:revision>
  <dcterms:created xsi:type="dcterms:W3CDTF">2020-09-11T03:39:10Z</dcterms:created>
  <dcterms:modified xsi:type="dcterms:W3CDTF">2020-09-13T03:59:31Z</dcterms:modified>
</cp:coreProperties>
</file>