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7AE816F-062B-4BE5-A259-393F3AB71A13}" type="datetimeFigureOut">
              <a:rPr lang="es-CO" smtClean="0"/>
              <a:t>14/10/2020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E2B3640-0936-4382-9213-406EE5829C52}" type="slidenum">
              <a:rPr lang="es-CO" smtClean="0"/>
              <a:t>‹Nº›</a:t>
            </a:fld>
            <a:endParaRPr lang="es-CO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730500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E816F-062B-4BE5-A259-393F3AB71A13}" type="datetimeFigureOut">
              <a:rPr lang="es-CO" smtClean="0"/>
              <a:t>14/10/2020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B3640-0936-4382-9213-406EE5829C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79460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E816F-062B-4BE5-A259-393F3AB71A13}" type="datetimeFigureOut">
              <a:rPr lang="es-CO" smtClean="0"/>
              <a:t>14/10/2020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B3640-0936-4382-9213-406EE5829C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31519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E816F-062B-4BE5-A259-393F3AB71A13}" type="datetimeFigureOut">
              <a:rPr lang="es-CO" smtClean="0"/>
              <a:t>14/10/2020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B3640-0936-4382-9213-406EE5829C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27975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7AE816F-062B-4BE5-A259-393F3AB71A13}" type="datetimeFigureOut">
              <a:rPr lang="es-CO" smtClean="0"/>
              <a:t>14/10/2020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E2B3640-0936-4382-9213-406EE5829C52}" type="slidenum">
              <a:rPr lang="es-CO" smtClean="0"/>
              <a:t>‹Nº›</a:t>
            </a:fld>
            <a:endParaRPr lang="es-CO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4885046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E816F-062B-4BE5-A259-393F3AB71A13}" type="datetimeFigureOut">
              <a:rPr lang="es-CO" smtClean="0"/>
              <a:t>14/10/2020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B3640-0936-4382-9213-406EE5829C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88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E816F-062B-4BE5-A259-393F3AB71A13}" type="datetimeFigureOut">
              <a:rPr lang="es-CO" smtClean="0"/>
              <a:t>14/10/2020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B3640-0936-4382-9213-406EE5829C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3141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E816F-062B-4BE5-A259-393F3AB71A13}" type="datetimeFigureOut">
              <a:rPr lang="es-CO" smtClean="0"/>
              <a:t>14/10/2020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B3640-0936-4382-9213-406EE5829C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95787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E816F-062B-4BE5-A259-393F3AB71A13}" type="datetimeFigureOut">
              <a:rPr lang="es-CO" smtClean="0"/>
              <a:t>14/10/2020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B3640-0936-4382-9213-406EE5829C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65597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7AE816F-062B-4BE5-A259-393F3AB71A13}" type="datetimeFigureOut">
              <a:rPr lang="es-CO" smtClean="0"/>
              <a:t>14/10/2020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E2B3640-0936-4382-9213-406EE5829C52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79024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7AE816F-062B-4BE5-A259-393F3AB71A13}" type="datetimeFigureOut">
              <a:rPr lang="es-CO" smtClean="0"/>
              <a:t>14/10/2020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E2B3640-0936-4382-9213-406EE5829C52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55662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17AE816F-062B-4BE5-A259-393F3AB71A13}" type="datetimeFigureOut">
              <a:rPr lang="es-CO" smtClean="0"/>
              <a:t>14/10/2020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3E2B3640-0936-4382-9213-406EE5829C52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28173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mgflip.com/memegenerator" TargetMode="External"/><Relationship Id="rId2" Type="http://schemas.openxmlformats.org/officeDocument/2006/relationships/hyperlink" Target="https://www.youtube.com/watch?v=JcY3K2K30QI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s.digitaltrends.com/guias/como-crear-memes/" TargetMode="External"/><Relationship Id="rId4" Type="http://schemas.openxmlformats.org/officeDocument/2006/relationships/hyperlink" Target="https://www.youtube.com/watch?v=9u_8bb2RWeo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6A688C4F-3F4D-43A0-8AE7-BBC12C7D28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83764" y="795064"/>
            <a:ext cx="7933442" cy="5267871"/>
          </a:xfrm>
          <a:prstGeom prst="rect">
            <a:avLst/>
          </a:prstGeom>
        </p:spPr>
        <p:txBody>
          <a:bodyPr vert="horz" lIns="91440" tIns="45720" rIns="91440" bIns="0" rtlCol="0" anchor="b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b="0" i="0" kern="1200" cap="none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br>
              <a:rPr lang="es-ES" sz="1800" b="1" i="1" dirty="0">
                <a:effectLst/>
                <a:latin typeface="Arial" panose="020B0604020202020204" pitchFamily="34" charset="0"/>
                <a:ea typeface="Segoe UI Light" panose="020B0502040204020203" pitchFamily="34" charset="0"/>
              </a:rPr>
            </a:br>
            <a:r>
              <a:rPr lang="es-ES" sz="1800" b="1" i="1" dirty="0">
                <a:effectLst/>
                <a:latin typeface="Arial" panose="020B0604020202020204" pitchFamily="34" charset="0"/>
                <a:ea typeface="Segoe UI Light" panose="020B0502040204020203" pitchFamily="34" charset="0"/>
              </a:rPr>
              <a:t>I.E LA SALLE DE CAMPOAMOR.</a:t>
            </a:r>
            <a:br>
              <a:rPr lang="es-CO" sz="1800" dirty="0">
                <a:effectLst/>
                <a:latin typeface="Segoe UI Light" panose="020B0502040204020203" pitchFamily="34" charset="0"/>
                <a:ea typeface="Segoe UI Light" panose="020B0502040204020203" pitchFamily="34" charset="0"/>
              </a:rPr>
            </a:br>
            <a:r>
              <a:rPr lang="es-ES" sz="1800" b="1" i="1" dirty="0">
                <a:effectLst/>
                <a:latin typeface="Arial" panose="020B0604020202020204" pitchFamily="34" charset="0"/>
                <a:ea typeface="Segoe UI Light" panose="020B0502040204020203" pitchFamily="34" charset="0"/>
              </a:rPr>
              <a:t> </a:t>
            </a:r>
            <a:br>
              <a:rPr lang="es-CO" sz="1800" dirty="0">
                <a:effectLst/>
                <a:latin typeface="Segoe UI Light" panose="020B0502040204020203" pitchFamily="34" charset="0"/>
                <a:ea typeface="Segoe UI Light" panose="020B0502040204020203" pitchFamily="34" charset="0"/>
              </a:rPr>
            </a:br>
            <a:r>
              <a:rPr lang="es-ES" sz="1800" b="1" dirty="0">
                <a:effectLst/>
                <a:latin typeface="Arial" panose="020B0604020202020204" pitchFamily="34" charset="0"/>
                <a:ea typeface="Segoe UI Light" panose="020B0502040204020203" pitchFamily="34" charset="0"/>
              </a:rPr>
              <a:t>TALLER DE DESARROLLO DE COMPETENCIAS PARA ESTUDIANTES, TRABAJO EN CASA. </a:t>
            </a:r>
            <a:br>
              <a:rPr lang="es-CO" sz="1800" dirty="0">
                <a:effectLst/>
                <a:latin typeface="Segoe UI Light" panose="020B0502040204020203" pitchFamily="34" charset="0"/>
                <a:ea typeface="Segoe UI Light" panose="020B0502040204020203" pitchFamily="34" charset="0"/>
              </a:rPr>
            </a:br>
            <a:r>
              <a:rPr lang="es-ES" sz="1800" b="1" dirty="0">
                <a:effectLst/>
                <a:latin typeface="Arial" panose="020B0604020202020204" pitchFamily="34" charset="0"/>
                <a:ea typeface="Segoe UI Light" panose="020B0502040204020203" pitchFamily="34" charset="0"/>
              </a:rPr>
              <a:t>GESTIÓN ACADÉMICO PEDAGÓGICA. No. 1 </a:t>
            </a:r>
            <a:r>
              <a:rPr lang="es-ES" sz="1800" b="1" u="sng" dirty="0">
                <a:effectLst/>
                <a:latin typeface="Arial" panose="020B0604020202020204" pitchFamily="34" charset="0"/>
                <a:ea typeface="Segoe UI Light" panose="020B0502040204020203" pitchFamily="34" charset="0"/>
              </a:rPr>
              <a:t>PERIODO: 4 AÑO: 2020</a:t>
            </a:r>
            <a:br>
              <a:rPr lang="es-CO" sz="1800" dirty="0">
                <a:effectLst/>
                <a:latin typeface="Segoe UI Light" panose="020B0502040204020203" pitchFamily="34" charset="0"/>
                <a:ea typeface="Segoe UI Light" panose="020B0502040204020203" pitchFamily="34" charset="0"/>
              </a:rPr>
            </a:br>
            <a:r>
              <a:rPr lang="es-ES" sz="1800" dirty="0">
                <a:effectLst/>
                <a:latin typeface="Arial" panose="020B0604020202020204" pitchFamily="34" charset="0"/>
                <a:ea typeface="Segoe UI Light" panose="020B0502040204020203" pitchFamily="34" charset="0"/>
              </a:rPr>
              <a:t> </a:t>
            </a:r>
            <a:br>
              <a:rPr lang="es-CO" sz="1800" dirty="0">
                <a:effectLst/>
                <a:latin typeface="Segoe UI Light" panose="020B0502040204020203" pitchFamily="34" charset="0"/>
                <a:ea typeface="Segoe UI Light" panose="020B0502040204020203" pitchFamily="34" charset="0"/>
              </a:rPr>
            </a:br>
            <a:r>
              <a:rPr lang="es-ES" sz="1800" b="1" dirty="0">
                <a:effectLst/>
                <a:latin typeface="Arial" panose="020B0604020202020204" pitchFamily="34" charset="0"/>
                <a:ea typeface="Segoe UI Light" panose="020B0502040204020203" pitchFamily="34" charset="0"/>
              </a:rPr>
              <a:t>AREA </a:t>
            </a:r>
            <a:r>
              <a:rPr lang="es-ES" sz="1800" b="1" u="sng" dirty="0">
                <a:effectLst/>
                <a:latin typeface="Arial" panose="020B0604020202020204" pitchFamily="34" charset="0"/>
                <a:ea typeface="Segoe UI Light" panose="020B0502040204020203" pitchFamily="34" charset="0"/>
              </a:rPr>
              <a:t>HUMANIDADES – LENGUA </a:t>
            </a:r>
            <a:r>
              <a:rPr lang="es-ES" sz="1800" b="1" u="sng">
                <a:effectLst/>
                <a:latin typeface="Arial" panose="020B0604020202020204" pitchFamily="34" charset="0"/>
                <a:ea typeface="Segoe UI Light" panose="020B0502040204020203" pitchFamily="34" charset="0"/>
              </a:rPr>
              <a:t>CASTELLANA</a:t>
            </a:r>
            <a:r>
              <a:rPr lang="es-ES" sz="1800" b="1">
                <a:effectLst/>
                <a:latin typeface="Arial" panose="020B0604020202020204" pitchFamily="34" charset="0"/>
                <a:ea typeface="Segoe UI Light" panose="020B0502040204020203" pitchFamily="34" charset="0"/>
              </a:rPr>
              <a:t>                               </a:t>
            </a:r>
            <a:r>
              <a:rPr lang="es-ES" sz="1800" b="1" u="sng">
                <a:effectLst/>
                <a:latin typeface="Arial" panose="020B0604020202020204" pitchFamily="34" charset="0"/>
                <a:ea typeface="Segoe UI Light" panose="020B0502040204020203" pitchFamily="34" charset="0"/>
              </a:rPr>
              <a:t>    </a:t>
            </a:r>
            <a:r>
              <a:rPr lang="es-ES" sz="1800" b="1">
                <a:effectLst/>
                <a:latin typeface="Arial" panose="020B0604020202020204" pitchFamily="34" charset="0"/>
                <a:ea typeface="Segoe UI Light" panose="020B0502040204020203" pitchFamily="34" charset="0"/>
              </a:rPr>
              <a:t> </a:t>
            </a:r>
            <a:br>
              <a:rPr lang="es-CO" sz="1800" dirty="0">
                <a:effectLst/>
                <a:latin typeface="Segoe UI Light" panose="020B0502040204020203" pitchFamily="34" charset="0"/>
                <a:ea typeface="Segoe UI Light" panose="020B0502040204020203" pitchFamily="34" charset="0"/>
              </a:rPr>
            </a:br>
            <a:r>
              <a:rPr lang="es-ES" sz="1800" b="1" dirty="0">
                <a:effectLst/>
                <a:latin typeface="Arial" panose="020B0604020202020204" pitchFamily="34" charset="0"/>
                <a:ea typeface="Segoe UI Light" panose="020B0502040204020203" pitchFamily="34" charset="0"/>
              </a:rPr>
              <a:t> </a:t>
            </a:r>
            <a:br>
              <a:rPr lang="es-CO" sz="1800" dirty="0">
                <a:effectLst/>
                <a:latin typeface="Segoe UI Light" panose="020B0502040204020203" pitchFamily="34" charset="0"/>
                <a:ea typeface="Segoe UI Light" panose="020B0502040204020203" pitchFamily="34" charset="0"/>
              </a:rPr>
            </a:br>
            <a:r>
              <a:rPr lang="es-ES" sz="1800" b="1" dirty="0">
                <a:effectLst/>
                <a:latin typeface="Arial" panose="020B0604020202020204" pitchFamily="34" charset="0"/>
                <a:ea typeface="Segoe UI Light" panose="020B0502040204020203" pitchFamily="34" charset="0"/>
              </a:rPr>
              <a:t>ÁREAS TRANSVERSALES: </a:t>
            </a:r>
            <a:r>
              <a:rPr lang="es-ES" sz="1800" u="sng" dirty="0">
                <a:effectLst/>
                <a:latin typeface="Arial" panose="020B0604020202020204" pitchFamily="34" charset="0"/>
                <a:ea typeface="Segoe UI Light" panose="020B0502040204020203" pitchFamily="34" charset="0"/>
              </a:rPr>
              <a:t>ciencias sociales – competencias ciudadanas – ética y valores – convivencia - ciencias naturales – filosofía </a:t>
            </a:r>
            <a:r>
              <a:rPr lang="es-ES" sz="1800" dirty="0">
                <a:effectLst/>
                <a:latin typeface="Arial" panose="020B0604020202020204" pitchFamily="34" charset="0"/>
                <a:ea typeface="Segoe UI Light" panose="020B0502040204020203" pitchFamily="34" charset="0"/>
              </a:rPr>
              <a:t>   				</a:t>
            </a:r>
          </a:p>
          <a:p>
            <a:r>
              <a:rPr lang="es-ES" sz="1800" dirty="0">
                <a:effectLst/>
                <a:latin typeface="Arial" panose="020B0604020202020204" pitchFamily="34" charset="0"/>
                <a:ea typeface="Segoe UI Light" panose="020B0502040204020203" pitchFamily="34" charset="0"/>
              </a:rPr>
              <a:t>Elabora: </a:t>
            </a:r>
            <a:r>
              <a:rPr lang="es-ES" sz="1800" u="sng" dirty="0">
                <a:effectLst/>
                <a:latin typeface="Arial" panose="020B0604020202020204" pitchFamily="34" charset="0"/>
                <a:ea typeface="Segoe UI Light" panose="020B0502040204020203" pitchFamily="34" charset="0"/>
              </a:rPr>
              <a:t>Martha Castillo</a:t>
            </a:r>
            <a:r>
              <a:rPr lang="es-ES" sz="1800" dirty="0">
                <a:effectLst/>
                <a:latin typeface="Arial" panose="020B0604020202020204" pitchFamily="34" charset="0"/>
                <a:ea typeface="Segoe UI Light" panose="020B0502040204020203" pitchFamily="34" charset="0"/>
              </a:rPr>
              <a:t> </a:t>
            </a:r>
            <a:br>
              <a:rPr lang="es-CO" sz="1800" dirty="0">
                <a:effectLst/>
                <a:latin typeface="Segoe UI Light" panose="020B0502040204020203" pitchFamily="34" charset="0"/>
                <a:ea typeface="Segoe UI Light" panose="020B0502040204020203" pitchFamily="34" charset="0"/>
              </a:rPr>
            </a:br>
            <a:r>
              <a:rPr lang="es-ES" sz="1800" b="1" dirty="0">
                <a:effectLst/>
                <a:latin typeface="Arial" panose="020B0604020202020204" pitchFamily="34" charset="0"/>
                <a:ea typeface="Segoe UI Light" panose="020B0502040204020203" pitchFamily="34" charset="0"/>
              </a:rPr>
              <a:t> </a:t>
            </a:r>
            <a:br>
              <a:rPr lang="es-CO" sz="6400" dirty="0">
                <a:effectLst/>
                <a:latin typeface="Segoe UI Light" panose="020B0502040204020203" pitchFamily="34" charset="0"/>
                <a:ea typeface="Segoe UI Light" panose="020B0502040204020203" pitchFamily="34" charset="0"/>
              </a:rPr>
            </a:br>
            <a:r>
              <a:rPr lang="es-ES" sz="1800" b="1" dirty="0">
                <a:effectLst/>
                <a:latin typeface="Arial" panose="020B0604020202020204" pitchFamily="34" charset="0"/>
                <a:ea typeface="Segoe UI Light" panose="020B0502040204020203" pitchFamily="34" charset="0"/>
              </a:rPr>
              <a:t>TIEMPO: 2</a:t>
            </a:r>
            <a:r>
              <a:rPr lang="es-ES" sz="1800" b="1" u="sng" dirty="0">
                <a:effectLst/>
                <a:latin typeface="Arial" panose="020B0604020202020204" pitchFamily="34" charset="0"/>
                <a:ea typeface="Segoe UI Light" panose="020B0502040204020203" pitchFamily="34" charset="0"/>
              </a:rPr>
              <a:t> HORAS DE CLASE</a:t>
            </a:r>
            <a:r>
              <a:rPr lang="es-ES" sz="1800" b="1" dirty="0">
                <a:effectLst/>
                <a:latin typeface="Arial" panose="020B0604020202020204" pitchFamily="34" charset="0"/>
                <a:ea typeface="Segoe UI Light" panose="020B0502040204020203" pitchFamily="34" charset="0"/>
              </a:rPr>
              <a:t> </a:t>
            </a:r>
            <a:br>
              <a:rPr lang="es-CO" sz="1800" dirty="0">
                <a:effectLst/>
                <a:latin typeface="Segoe UI Light" panose="020B0502040204020203" pitchFamily="34" charset="0"/>
                <a:ea typeface="Segoe UI Light" panose="020B0502040204020203" pitchFamily="34" charset="0"/>
              </a:rPr>
            </a:br>
            <a:r>
              <a:rPr lang="es-ES" sz="1800" b="1" dirty="0">
                <a:effectLst/>
                <a:latin typeface="Arial" panose="020B0604020202020204" pitchFamily="34" charset="0"/>
                <a:ea typeface="Segoe UI Light" panose="020B0502040204020203" pitchFamily="34" charset="0"/>
              </a:rPr>
              <a:t> </a:t>
            </a:r>
            <a:br>
              <a:rPr lang="es-CO" sz="1800" dirty="0">
                <a:effectLst/>
                <a:latin typeface="Segoe UI Light" panose="020B0502040204020203" pitchFamily="34" charset="0"/>
                <a:ea typeface="Segoe UI Light" panose="020B0502040204020203" pitchFamily="34" charset="0"/>
              </a:rPr>
            </a:br>
            <a:r>
              <a:rPr lang="es-ES" sz="1800" b="1" dirty="0">
                <a:effectLst/>
                <a:latin typeface="Arial" panose="020B0604020202020204" pitchFamily="34" charset="0"/>
                <a:ea typeface="Segoe UI Light" panose="020B0502040204020203" pitchFamily="34" charset="0"/>
              </a:rPr>
              <a:t>COMPETENCIA: </a:t>
            </a:r>
            <a:r>
              <a:rPr lang="es-ES" sz="1800" dirty="0">
                <a:effectLst/>
                <a:latin typeface="Arial" panose="020B0604020202020204" pitchFamily="34" charset="0"/>
                <a:ea typeface="Segoe UI Light" panose="020B0502040204020203" pitchFamily="34" charset="0"/>
              </a:rPr>
              <a:t>Interpreta diferentes tipos de textos. </a:t>
            </a:r>
            <a:br>
              <a:rPr lang="es-CO" sz="1800" dirty="0">
                <a:effectLst/>
                <a:latin typeface="Segoe UI Light" panose="020B0502040204020203" pitchFamily="34" charset="0"/>
                <a:ea typeface="Segoe UI Light" panose="020B0502040204020203" pitchFamily="34" charset="0"/>
              </a:rPr>
            </a:br>
            <a:r>
              <a:rPr lang="es-ES" sz="1800" dirty="0">
                <a:effectLst/>
                <a:latin typeface="Arial" panose="020B0604020202020204" pitchFamily="34" charset="0"/>
                <a:ea typeface="Segoe UI Light" panose="020B0502040204020203" pitchFamily="34" charset="0"/>
              </a:rPr>
              <a:t>                             Sustenta opiniones sobre diversas temáticas. </a:t>
            </a:r>
            <a:br>
              <a:rPr lang="es-CO" sz="1800" dirty="0">
                <a:effectLst/>
                <a:latin typeface="Segoe UI Light" panose="020B0502040204020203" pitchFamily="34" charset="0"/>
                <a:ea typeface="Segoe UI Light" panose="020B0502040204020203" pitchFamily="34" charset="0"/>
              </a:rPr>
            </a:br>
            <a:r>
              <a:rPr lang="es-ES" sz="1800" dirty="0">
                <a:effectLst/>
                <a:latin typeface="Arial" panose="020B0604020202020204" pitchFamily="34" charset="0"/>
                <a:ea typeface="Segoe UI Light" panose="020B0502040204020203" pitchFamily="34" charset="0"/>
              </a:rPr>
              <a:t>                             Respeta las opiniones de otros.</a:t>
            </a:r>
            <a:br>
              <a:rPr lang="es-CO" sz="1800" dirty="0">
                <a:effectLst/>
                <a:latin typeface="Segoe UI Light" panose="020B0502040204020203" pitchFamily="34" charset="0"/>
                <a:ea typeface="Segoe UI Light" panose="020B0502040204020203" pitchFamily="34" charset="0"/>
              </a:rPr>
            </a:br>
            <a:r>
              <a:rPr lang="es-ES" sz="1800" dirty="0">
                <a:effectLst/>
                <a:latin typeface="Arial" panose="020B0604020202020204" pitchFamily="34" charset="0"/>
                <a:ea typeface="Segoe UI Light" panose="020B0502040204020203" pitchFamily="34" charset="0"/>
              </a:rPr>
              <a:t>                             Expone de manera creativa la información que lee. </a:t>
            </a:r>
            <a:br>
              <a:rPr lang="es-CO" sz="1800" dirty="0">
                <a:effectLst/>
                <a:latin typeface="Segoe UI Light" panose="020B0502040204020203" pitchFamily="34" charset="0"/>
                <a:ea typeface="Segoe UI Light" panose="020B0502040204020203" pitchFamily="34" charset="0"/>
              </a:rPr>
            </a:br>
            <a:r>
              <a:rPr lang="es-ES" sz="1800" dirty="0">
                <a:effectLst/>
                <a:latin typeface="Arial" panose="020B0604020202020204" pitchFamily="34" charset="0"/>
                <a:ea typeface="Segoe UI Light" panose="020B0502040204020203" pitchFamily="34" charset="0"/>
              </a:rPr>
              <a:t>                             Usa recursos digitales para compartir y transformar la información. </a:t>
            </a:r>
            <a:br>
              <a:rPr lang="es-CO" sz="1800" dirty="0">
                <a:effectLst/>
                <a:latin typeface="Segoe UI Light" panose="020B0502040204020203" pitchFamily="34" charset="0"/>
                <a:ea typeface="Segoe UI Light" panose="020B0502040204020203" pitchFamily="34" charset="0"/>
              </a:rPr>
            </a:br>
            <a:r>
              <a:rPr lang="es-ES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Segoe UI Light" panose="020B0502040204020203" pitchFamily="34" charset="0"/>
              </a:rPr>
              <a:t> </a:t>
            </a:r>
            <a:br>
              <a:rPr lang="es-CO" sz="1800" dirty="0">
                <a:effectLst/>
                <a:latin typeface="Segoe UI Light" panose="020B0502040204020203" pitchFamily="34" charset="0"/>
                <a:ea typeface="Segoe UI Light" panose="020B0502040204020203" pitchFamily="34" charset="0"/>
              </a:rPr>
            </a:br>
            <a:r>
              <a:rPr lang="es-ES" sz="1800" b="1" dirty="0">
                <a:effectLst/>
                <a:latin typeface="Arial" panose="020B0604020202020204" pitchFamily="34" charset="0"/>
                <a:ea typeface="Segoe UI Light" panose="020B0502040204020203" pitchFamily="34" charset="0"/>
              </a:rPr>
              <a:t>TEMA: COMPRENSIÓN DE TEXTOS NARRATIVOS </a:t>
            </a:r>
            <a:br>
              <a:rPr lang="es-CO" sz="1800" dirty="0">
                <a:effectLst/>
                <a:latin typeface="Segoe UI Light" panose="020B0502040204020203" pitchFamily="34" charset="0"/>
                <a:ea typeface="Segoe UI Light" panose="020B0502040204020203" pitchFamily="34" charset="0"/>
              </a:rPr>
            </a:br>
            <a:r>
              <a:rPr lang="es-ES" sz="1800" b="1" dirty="0">
                <a:effectLst/>
                <a:latin typeface="Arial" panose="020B0604020202020204" pitchFamily="34" charset="0"/>
                <a:ea typeface="Segoe UI Light" panose="020B0502040204020203" pitchFamily="34" charset="0"/>
              </a:rPr>
              <a:t> </a:t>
            </a:r>
            <a:br>
              <a:rPr lang="es-CO" sz="1800" dirty="0">
                <a:effectLst/>
                <a:latin typeface="Segoe UI Light" panose="020B0502040204020203" pitchFamily="34" charset="0"/>
                <a:ea typeface="Segoe UI Light" panose="020B0502040204020203" pitchFamily="34" charset="0"/>
              </a:rPr>
            </a:br>
            <a:r>
              <a:rPr lang="es-CO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br>
              <a:rPr lang="es-C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s-CO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PROPÓSITO: </a:t>
            </a:r>
            <a:r>
              <a:rPr lang="es-CO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Elaboración de conjeturas atendiendo a la interpretación de la intención comunicativa y el sentido global de los textos que lee.</a:t>
            </a:r>
            <a:br>
              <a:rPr lang="es-C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s-C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br>
              <a:rPr lang="es-C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s-CO" sz="4000" dirty="0"/>
          </a:p>
        </p:txBody>
      </p:sp>
    </p:spTree>
    <p:extLst>
      <p:ext uri="{BB962C8B-B14F-4D97-AF65-F5344CB8AC3E}">
        <p14:creationId xmlns:p14="http://schemas.microsoft.com/office/powerpoint/2010/main" val="3709278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EE6C3D-EEAB-4634-B70A-ECBBC37DFE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239103"/>
            <a:ext cx="9601200" cy="4379794"/>
          </a:xfrm>
        </p:spPr>
        <p:txBody>
          <a:bodyPr>
            <a:normAutofit/>
          </a:bodyPr>
          <a:lstStyle/>
          <a:p>
            <a:r>
              <a:rPr lang="es-ES" sz="2400" b="1" dirty="0"/>
              <a:t>Introducción: observa las imágenes </a:t>
            </a:r>
          </a:p>
        </p:txBody>
      </p:sp>
      <p:pic>
        <p:nvPicPr>
          <p:cNvPr id="4" name="Imagen 3" descr="Lee bien nacho memes en Quebolu">
            <a:extLst>
              <a:ext uri="{FF2B5EF4-FFF2-40B4-BE49-F238E27FC236}">
                <a16:creationId xmlns:a16="http://schemas.microsoft.com/office/drawing/2014/main" id="{79E0BBD5-D58B-4A07-A033-2B80CCB4B80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1157" y="1968998"/>
            <a:ext cx="4671649" cy="462088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25F004D9-1C3C-40AD-969D-9A6200BAA6FC}"/>
              </a:ext>
            </a:extLst>
          </p:cNvPr>
          <p:cNvSpPr/>
          <p:nvPr/>
        </p:nvSpPr>
        <p:spPr>
          <a:xfrm>
            <a:off x="1462203" y="114953"/>
            <a:ext cx="88308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Actividad proyecto LeerTeMás</a:t>
            </a:r>
          </a:p>
        </p:txBody>
      </p:sp>
    </p:spTree>
    <p:extLst>
      <p:ext uri="{BB962C8B-B14F-4D97-AF65-F5344CB8AC3E}">
        <p14:creationId xmlns:p14="http://schemas.microsoft.com/office/powerpoint/2010/main" val="2989119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IBRO NACHO: APRENDE A LEER Y A ESCRIBIR EN ESPAÑOL - el sonido de las  letras. - YouTube">
            <a:extLst>
              <a:ext uri="{FF2B5EF4-FFF2-40B4-BE49-F238E27FC236}">
                <a16:creationId xmlns:a16="http://schemas.microsoft.com/office/drawing/2014/main" id="{EC05C1FE-80DE-42C2-B66E-4B9C5CCD82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1188" y="332362"/>
            <a:ext cx="7731206" cy="619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2910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C7CAB7-E3C2-4A08-A2DE-F9DD2C84F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3A2ACD-D579-44CB-89E7-89477917F0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2050" name="Picture 2" descr="Aprender a Leer - Cómo Enseñar a Leer a tu Niño antes de ir a la Escuela -  YouTube">
            <a:extLst>
              <a:ext uri="{FF2B5EF4-FFF2-40B4-BE49-F238E27FC236}">
                <a16:creationId xmlns:a16="http://schemas.microsoft.com/office/drawing/2014/main" id="{183F4075-C71D-4A31-83DB-6B83AEDA82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2816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Graciosos">
            <a:extLst>
              <a:ext uri="{FF2B5EF4-FFF2-40B4-BE49-F238E27FC236}">
                <a16:creationId xmlns:a16="http://schemas.microsoft.com/office/drawing/2014/main" id="{9DA93E57-3404-4516-A04C-B656DE6CA7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4195" y="344605"/>
            <a:ext cx="4203510" cy="5855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EB1832D1-EFBD-4BE1-BA5C-F756A8044E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638300"/>
            <a:ext cx="4933666" cy="3581400"/>
          </a:xfrm>
        </p:spPr>
        <p:txBody>
          <a:bodyPr>
            <a:normAutofit/>
          </a:bodyPr>
          <a:lstStyle/>
          <a:p>
            <a:r>
              <a:rPr lang="es-ES" sz="2800" b="1" dirty="0"/>
              <a:t>¿Qué evocan las anteriores imágenes? </a:t>
            </a:r>
          </a:p>
          <a:p>
            <a:r>
              <a:rPr lang="es-ES" sz="2800" b="1" dirty="0"/>
              <a:t>¿Cómo fue tu proceso de iniciación en la lectura y la escritura?</a:t>
            </a:r>
          </a:p>
          <a:p>
            <a:r>
              <a:rPr lang="es-ES" sz="2800" b="1" dirty="0"/>
              <a:t>¿Qué recuerdos tienes de esa época? </a:t>
            </a:r>
            <a:endParaRPr lang="es-CO" sz="2800" b="1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DFD55FC3-69B0-4C44-B0EE-8250AC19FD60}"/>
              </a:ext>
            </a:extLst>
          </p:cNvPr>
          <p:cNvSpPr/>
          <p:nvPr/>
        </p:nvSpPr>
        <p:spPr>
          <a:xfrm>
            <a:off x="6481433" y="344605"/>
            <a:ext cx="344645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0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Responde</a:t>
            </a:r>
          </a:p>
        </p:txBody>
      </p:sp>
    </p:spTree>
    <p:extLst>
      <p:ext uri="{BB962C8B-B14F-4D97-AF65-F5344CB8AC3E}">
        <p14:creationId xmlns:p14="http://schemas.microsoft.com/office/powerpoint/2010/main" val="2181921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Niño con un lápiz gigante escribiendo: comprar esta ilustración de stock y  explorar ilustraciones similares en Adobe Stock | Adobe Stock">
            <a:extLst>
              <a:ext uri="{FF2B5EF4-FFF2-40B4-BE49-F238E27FC236}">
                <a16:creationId xmlns:a16="http://schemas.microsoft.com/office/drawing/2014/main" id="{1CDE14FD-1DE8-43BE-9C31-911B1A414C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3185" y="3686447"/>
            <a:ext cx="2866131" cy="2814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40096B65-4211-452D-A276-CC9EABD86753}"/>
              </a:ext>
            </a:extLst>
          </p:cNvPr>
          <p:cNvSpPr/>
          <p:nvPr/>
        </p:nvSpPr>
        <p:spPr>
          <a:xfrm>
            <a:off x="1149815" y="357012"/>
            <a:ext cx="945643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Bahnschrift" panose="020B0502040204020203" pitchFamily="34" charset="0"/>
              </a:rPr>
              <a:t>Hora de la lectura, la escritura </a:t>
            </a:r>
          </a:p>
          <a:p>
            <a:pPr algn="ctr"/>
            <a:r>
              <a:rPr lang="es-ES" sz="54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Bahnschrift" panose="020B0502040204020203" pitchFamily="34" charset="0"/>
              </a:rPr>
              <a:t>y la creatividad…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C472FB0B-3AC7-47E9-A3CF-EC8218B1C721}"/>
              </a:ext>
            </a:extLst>
          </p:cNvPr>
          <p:cNvSpPr txBox="1"/>
          <p:nvPr/>
        </p:nvSpPr>
        <p:spPr>
          <a:xfrm>
            <a:off x="1149815" y="2111338"/>
            <a:ext cx="7703899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/>
              <a:t>Para este trabajo debes conformar un equipo de 3 estudiantes. </a:t>
            </a:r>
          </a:p>
          <a:p>
            <a:endParaRPr lang="es-ES" sz="2000" b="1" dirty="0"/>
          </a:p>
          <a:p>
            <a:pPr marL="342900" indent="-342900">
              <a:buAutoNum type="arabicPeriod"/>
            </a:pPr>
            <a:r>
              <a:rPr lang="es-ES" sz="2000" b="1" dirty="0"/>
              <a:t>Leer el capítulo “Nacho lee y escribe” de la novela Cómo maté a mi padre de Sara Jaramillo Klinkert.</a:t>
            </a:r>
          </a:p>
          <a:p>
            <a:pPr marL="342900" indent="-342900">
              <a:buAutoNum type="arabicPeriod"/>
            </a:pPr>
            <a:r>
              <a:rPr lang="es-ES" sz="2000" b="1" dirty="0"/>
              <a:t>Pensar y escribir 5 preguntas que le quieras hacer a la autora sobre la novela o sobre su vida. </a:t>
            </a:r>
          </a:p>
          <a:p>
            <a:pPr marL="342900" indent="-342900">
              <a:buAutoNum type="arabicPeriod"/>
            </a:pPr>
            <a:r>
              <a:rPr lang="es-ES" sz="2000" b="1" dirty="0"/>
              <a:t>Pensar en los dichos típicos que dicen las mamás y crear de 3 a 5 memes en los que los representen claramente. </a:t>
            </a:r>
          </a:p>
          <a:p>
            <a:pPr marL="342900" indent="-342900">
              <a:buAutoNum type="arabicPeriod"/>
            </a:pPr>
            <a:r>
              <a:rPr lang="es-ES" sz="2000" b="1" u="sng" dirty="0"/>
              <a:t>Correo: Carlos.fernandez@sallecampoamor.edu.co</a:t>
            </a:r>
          </a:p>
          <a:p>
            <a:pPr marL="342900" indent="-342900">
              <a:buAutoNum type="arabicPeriod"/>
            </a:pPr>
            <a:endParaRPr lang="es-ES" sz="2000" b="1" dirty="0"/>
          </a:p>
          <a:p>
            <a:pPr marL="342900" indent="-342900">
              <a:buAutoNum type="arabicPeriod"/>
            </a:pPr>
            <a:endParaRPr lang="es-CO" sz="2000" b="1" dirty="0"/>
          </a:p>
        </p:txBody>
      </p:sp>
    </p:spTree>
    <p:extLst>
      <p:ext uri="{BB962C8B-B14F-4D97-AF65-F5344CB8AC3E}">
        <p14:creationId xmlns:p14="http://schemas.microsoft.com/office/powerpoint/2010/main" val="388786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453CDF6-9466-4C8D-8341-7278863D5E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852985"/>
            <a:ext cx="9601200" cy="45651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b="0" i="0" dirty="0">
                <a:solidFill>
                  <a:srgbClr val="333333"/>
                </a:solidFill>
                <a:effectLst/>
                <a:latin typeface="Helvetica Neue"/>
              </a:rPr>
              <a:t>Les comparto algunos enlaces que serán muy útiles para esta actividad. </a:t>
            </a:r>
            <a:endParaRPr lang="es-ES" dirty="0">
              <a:solidFill>
                <a:srgbClr val="333333"/>
              </a:solidFill>
              <a:latin typeface="Helvetica Neue"/>
            </a:endParaRPr>
          </a:p>
          <a:p>
            <a:r>
              <a:rPr lang="es-ES" b="0" i="0" dirty="0">
                <a:solidFill>
                  <a:srgbClr val="333333"/>
                </a:solidFill>
                <a:effectLst/>
                <a:latin typeface="Helvetica Neue"/>
              </a:rPr>
              <a:t>Cómo hacer un meme en pocos pasos </a:t>
            </a:r>
            <a:r>
              <a:rPr lang="es-ES" b="0" i="0" u="none" strike="noStrike" dirty="0">
                <a:solidFill>
                  <a:srgbClr val="1A237E"/>
                </a:solidFill>
                <a:effectLst/>
                <a:latin typeface="Helvetica Neue"/>
                <a:hlinkClick r:id="rId2"/>
              </a:rPr>
              <a:t>https://www.youtube.com/watch?v=JcY3K2K30QI</a:t>
            </a:r>
            <a:r>
              <a:rPr lang="es-E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</a:p>
          <a:p>
            <a:r>
              <a:rPr lang="es-ES" b="0" i="0" dirty="0">
                <a:solidFill>
                  <a:srgbClr val="333333"/>
                </a:solidFill>
                <a:effectLst/>
                <a:latin typeface="Helvetica Neue"/>
              </a:rPr>
              <a:t>Generador de memes </a:t>
            </a:r>
          </a:p>
          <a:p>
            <a:pPr marL="0" indent="0">
              <a:buNone/>
            </a:pPr>
            <a:r>
              <a:rPr lang="es-ES" b="0" i="0" dirty="0">
                <a:solidFill>
                  <a:srgbClr val="333333"/>
                </a:solidFill>
                <a:effectLst/>
                <a:latin typeface="Helvetica Neue"/>
                <a:hlinkClick r:id="rId3"/>
              </a:rPr>
              <a:t>https://imgflip.com/memegenerator</a:t>
            </a:r>
            <a:endParaRPr lang="es-ES" b="0" i="0" dirty="0">
              <a:solidFill>
                <a:srgbClr val="333333"/>
              </a:solidFill>
              <a:effectLst/>
              <a:latin typeface="Helvetica Neue"/>
            </a:endParaRPr>
          </a:p>
          <a:p>
            <a:r>
              <a:rPr lang="es-ES" b="0" i="0" dirty="0">
                <a:solidFill>
                  <a:srgbClr val="333333"/>
                </a:solidFill>
                <a:effectLst/>
                <a:latin typeface="Helvetica Neue"/>
              </a:rPr>
              <a:t>Aplicaciones para hacer memes </a:t>
            </a:r>
          </a:p>
          <a:p>
            <a:pPr marL="0" indent="0">
              <a:buNone/>
            </a:pPr>
            <a:r>
              <a:rPr lang="es-ES" b="0" i="0" u="none" strike="noStrike" dirty="0">
                <a:solidFill>
                  <a:srgbClr val="1A237E"/>
                </a:solidFill>
                <a:effectLst/>
                <a:latin typeface="Helvetica Neue"/>
                <a:hlinkClick r:id="rId4"/>
              </a:rPr>
              <a:t>https://www.youtube.com / </a:t>
            </a:r>
            <a:r>
              <a:rPr lang="es-ES" b="0" i="0" u="none" strike="noStrike" dirty="0" err="1">
                <a:solidFill>
                  <a:srgbClr val="1A237E"/>
                </a:solidFill>
                <a:effectLst/>
                <a:latin typeface="Helvetica Neue"/>
                <a:hlinkClick r:id="rId4"/>
              </a:rPr>
              <a:t>watch</a:t>
            </a:r>
            <a:r>
              <a:rPr lang="es-ES" b="0" i="0" u="none" strike="noStrike" dirty="0">
                <a:solidFill>
                  <a:srgbClr val="1A237E"/>
                </a:solidFill>
                <a:effectLst/>
                <a:latin typeface="Helvetica Neue"/>
                <a:hlinkClick r:id="rId4"/>
              </a:rPr>
              <a:t>? v = 9u_8bb2RWeo</a:t>
            </a:r>
            <a:r>
              <a:rPr lang="es-E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</a:p>
          <a:p>
            <a:r>
              <a:rPr lang="es-ES" b="0" i="0" dirty="0">
                <a:solidFill>
                  <a:srgbClr val="333333"/>
                </a:solidFill>
                <a:effectLst/>
                <a:latin typeface="Helvetica Neue"/>
              </a:rPr>
              <a:t>Cómo crear tus propios memes </a:t>
            </a:r>
          </a:p>
          <a:p>
            <a:pPr marL="0" indent="0">
              <a:buNone/>
            </a:pPr>
            <a:r>
              <a:rPr lang="es-ES" b="0" i="0" u="none" strike="noStrike" dirty="0">
                <a:solidFill>
                  <a:srgbClr val="1A237E"/>
                </a:solidFill>
                <a:effectLst/>
                <a:latin typeface="Helvetica Neue"/>
                <a:hlinkClick r:id="rId5"/>
              </a:rPr>
              <a:t>https://es.digitaltrends.com/guias/como-crear-memes/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12282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OMO TE LLAMAS? IGNACIO PEROME DICEN NACHO COMO EL CANAL? ¿QUE(CANAL? NACHO NALYEOGRAFIC ">
            <a:extLst>
              <a:ext uri="{FF2B5EF4-FFF2-40B4-BE49-F238E27FC236}">
                <a16:creationId xmlns:a16="http://schemas.microsoft.com/office/drawing/2014/main" id="{C3EBFBF0-71B9-4BB6-8CF8-59822097FB8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9428" y="381000"/>
            <a:ext cx="5486400" cy="6095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 descr="Pulgar hacia arriba, señal de pulgar smiley facebook, pulgar hacia arriba,  diverso, mano, emoticon png | PNGWing">
            <a:extLst>
              <a:ext uri="{FF2B5EF4-FFF2-40B4-BE49-F238E27FC236}">
                <a16:creationId xmlns:a16="http://schemas.microsoft.com/office/drawing/2014/main" id="{C7765EE0-940C-471C-B30B-A60429C089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1543" y="1611086"/>
            <a:ext cx="3181718" cy="3897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9176618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Violeta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Recort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Recorte</Template>
  <TotalTime>61</TotalTime>
  <Words>389</Words>
  <Application>Microsoft Office PowerPoint</Application>
  <PresentationFormat>Panorámica</PresentationFormat>
  <Paragraphs>24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Arial</vt:lpstr>
      <vt:lpstr>Bahnschrift</vt:lpstr>
      <vt:lpstr>Franklin Gothic Book</vt:lpstr>
      <vt:lpstr>Helvetica Neue</vt:lpstr>
      <vt:lpstr>Segoe UI Light</vt:lpstr>
      <vt:lpstr>Times New Roman</vt:lpstr>
      <vt:lpstr>Recorte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Martha Lucia Castillo Montero</dc:creator>
  <cp:lastModifiedBy>Carlos Fernández</cp:lastModifiedBy>
  <cp:revision>16</cp:revision>
  <dcterms:created xsi:type="dcterms:W3CDTF">2020-10-14T00:54:47Z</dcterms:created>
  <dcterms:modified xsi:type="dcterms:W3CDTF">2020-10-14T23:34:49Z</dcterms:modified>
</cp:coreProperties>
</file>